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62" r:id="rId4"/>
    <p:sldId id="259" r:id="rId5"/>
    <p:sldId id="260" r:id="rId6"/>
    <p:sldId id="261" r:id="rId7"/>
    <p:sldId id="270" r:id="rId8"/>
    <p:sldId id="285" r:id="rId9"/>
    <p:sldId id="280" r:id="rId10"/>
    <p:sldId id="271" r:id="rId11"/>
    <p:sldId id="281" r:id="rId12"/>
    <p:sldId id="272" r:id="rId13"/>
    <p:sldId id="282" r:id="rId14"/>
    <p:sldId id="274" r:id="rId15"/>
    <p:sldId id="275" r:id="rId16"/>
    <p:sldId id="276" r:id="rId17"/>
    <p:sldId id="278" r:id="rId18"/>
    <p:sldId id="279" r:id="rId19"/>
    <p:sldId id="277" r:id="rId20"/>
    <p:sldId id="265" r:id="rId21"/>
    <p:sldId id="266" r:id="rId22"/>
    <p:sldId id="269" r:id="rId23"/>
    <p:sldId id="267" r:id="rId24"/>
    <p:sldId id="268" r:id="rId25"/>
    <p:sldId id="283" r:id="rId26"/>
    <p:sldId id="263" r:id="rId27"/>
    <p:sldId id="264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3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5AF98-F155-D14C-BBB9-92F1783EFDAE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09E4-CE3A-4F42-8E49-063C40EF6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RCN-UBE </a:t>
            </a:r>
          </a:p>
          <a:p>
            <a:pPr>
              <a:defRPr/>
            </a:pPr>
            <a:r>
              <a:rPr lang="en-US" dirty="0" smtClean="0"/>
              <a:t>incubator awards allow teams to begin to form themselves with $50K grants for one year of support.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We expect that at least some of the incubator RCN-UBEs will eventually lead to full UBE proposals</a:t>
            </a:r>
            <a:r>
              <a:rPr lang="en-US" baseline="0" dirty="0" smtClean="0"/>
              <a:t> or </a:t>
            </a:r>
            <a:r>
              <a:rPr lang="en-US" dirty="0" smtClean="0"/>
              <a:t> TUES proposals.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RCN-UBE</a:t>
            </a:r>
            <a:r>
              <a:rPr lang="en-US" baseline="0" dirty="0" smtClean="0"/>
              <a:t> and TUES (Transforming Undergraduate Education in STEM)  Science, Technology, Engineering and Mathematics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1624"/>
            <a:fld id="{D6EA5EEC-2C3A-4B16-B328-B7753B1DD753}" type="slidenum">
              <a:rPr lang="en-US" smtClean="0"/>
              <a:pPr defTabSz="921624"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871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4123A-120D-4A80-BB21-228DF0B71712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973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CD146F8-4408-4710-8CC9-E8EDEB9F637C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589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1D85474-482A-40C4-ADAB-F52292BF8283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3044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CBED23B-1D26-411D-93A3-F6F7BF99C7BE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9586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83F6306-10D1-4A43-AC95-46161ADBBA3A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12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7063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5956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26D4E2-781D-4A98-B6EB-FF3B18F802BC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718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0028-E767-A34E-820A-D151A7CC5583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139-D02E-764B-A571-58992FA8C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8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0028-E767-A34E-820A-D151A7CC5583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139-D02E-764B-A571-58992FA8C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5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0028-E767-A34E-820A-D151A7CC5583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139-D02E-764B-A571-58992FA8C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2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0028-E767-A34E-820A-D151A7CC5583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139-D02E-764B-A571-58992FA8C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6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0028-E767-A34E-820A-D151A7CC5583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139-D02E-764B-A571-58992FA8C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1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0028-E767-A34E-820A-D151A7CC5583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139-D02E-764B-A571-58992FA8C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7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0028-E767-A34E-820A-D151A7CC5583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139-D02E-764B-A571-58992FA8C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0028-E767-A34E-820A-D151A7CC5583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139-D02E-764B-A571-58992FA8C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9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0028-E767-A34E-820A-D151A7CC5583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139-D02E-764B-A571-58992FA8C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8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0028-E767-A34E-820A-D151A7CC5583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139-D02E-764B-A571-58992FA8C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8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0028-E767-A34E-820A-D151A7CC5583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139-D02E-764B-A571-58992FA8C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7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D0028-E767-A34E-820A-D151A7CC5583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10139-D02E-764B-A571-58992FA8C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aturalist.org/" TargetMode="External"/><Relationship Id="rId2" Type="http://schemas.openxmlformats.org/officeDocument/2006/relationships/hyperlink" Target="http://www.gbif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bird.org/content/ebird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genbank/" TargetMode="External"/><Relationship Id="rId7" Type="http://schemas.openxmlformats.org/officeDocument/2006/relationships/hyperlink" Target="https://www.idigbio.org/" TargetMode="External"/><Relationship Id="rId2" Type="http://schemas.openxmlformats.org/officeDocument/2006/relationships/hyperlink" Target="http://www.ncbi.nlm.nih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oninc.org/" TargetMode="External"/><Relationship Id="rId5" Type="http://schemas.openxmlformats.org/officeDocument/2006/relationships/hyperlink" Target="http://www.vertnet.org/index.html" TargetMode="External"/><Relationship Id="rId4" Type="http://schemas.openxmlformats.org/officeDocument/2006/relationships/hyperlink" Target="http://arctos.database.museum/home.cf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im-up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58200" y="6324601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89535D3D-57E7-4459-905E-AF313E265A19}" type="slidenum">
              <a:rPr lang="en-US" sz="1400" b="0">
                <a:solidFill>
                  <a:srgbClr val="C00000"/>
                </a:solidFill>
                <a:latin typeface="+mn-lt"/>
              </a:rPr>
              <a:pPr>
                <a:defRPr/>
              </a:pPr>
              <a:t>1</a:t>
            </a:fld>
            <a:endParaRPr lang="en-US" sz="1400" b="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3" descr="V&amp;C 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10" y="946785"/>
            <a:ext cx="4171950" cy="569827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2400" y="304800"/>
            <a:ext cx="795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2011 – Vision and Change in Undergraduate Biology Education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46871" y="1615858"/>
            <a:ext cx="43667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courtesy of Dr</a:t>
            </a:r>
            <a:r>
              <a:rPr lang="en-US" dirty="0"/>
              <a:t>. Scott </a:t>
            </a:r>
            <a:r>
              <a:rPr lang="en-US" dirty="0" smtClean="0"/>
              <a:t>Edwards</a:t>
            </a:r>
            <a:endParaRPr lang="en-US" dirty="0"/>
          </a:p>
          <a:p>
            <a:r>
              <a:rPr lang="en-US" dirty="0"/>
              <a:t>Director, Division of Biological Infrastructure </a:t>
            </a:r>
          </a:p>
          <a:p>
            <a:r>
              <a:rPr lang="en-US" dirty="0"/>
              <a:t>(DBI), </a:t>
            </a:r>
            <a:r>
              <a:rPr lang="en-US" dirty="0" smtClean="0"/>
              <a:t>Directorate </a:t>
            </a:r>
            <a:r>
              <a:rPr lang="en-US" dirty="0"/>
              <a:t>for Biological Sciences </a:t>
            </a:r>
          </a:p>
          <a:p>
            <a:r>
              <a:rPr lang="en-US" dirty="0"/>
              <a:t>(BIO)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8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0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Traditional uses of Museums in Undergraduate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5868"/>
            <a:ext cx="8229600" cy="4437769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xperiences in </a:t>
            </a:r>
            <a:r>
              <a:rPr lang="en-US" dirty="0" err="1" smtClean="0"/>
              <a:t>curation</a:t>
            </a:r>
            <a:endParaRPr lang="en-US" dirty="0"/>
          </a:p>
          <a:p>
            <a:r>
              <a:rPr lang="en-US" dirty="0" smtClean="0"/>
              <a:t>Experiences </a:t>
            </a:r>
            <a:r>
              <a:rPr lang="en-US" dirty="0"/>
              <a:t>in </a:t>
            </a:r>
            <a:r>
              <a:rPr lang="en-US" dirty="0" smtClean="0"/>
              <a:t>museum field work</a:t>
            </a:r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earning through exhibits</a:t>
            </a:r>
          </a:p>
          <a:p>
            <a:r>
              <a:rPr lang="en-US" dirty="0"/>
              <a:t>R</a:t>
            </a:r>
            <a:r>
              <a:rPr lang="en-US" dirty="0" smtClean="0"/>
              <a:t>esearch experiences based on collections</a:t>
            </a:r>
          </a:p>
          <a:p>
            <a:r>
              <a:rPr lang="en-US" dirty="0" smtClean="0"/>
              <a:t>Organismal specimens in teaching collections</a:t>
            </a:r>
          </a:p>
          <a:p>
            <a:r>
              <a:rPr lang="en-US" dirty="0" smtClean="0"/>
              <a:t>Genetic specimens in class projects</a:t>
            </a:r>
          </a:p>
          <a:p>
            <a:r>
              <a:rPr lang="en-US" b="1" dirty="0" smtClean="0"/>
              <a:t>Must have access to a museum collection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9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dirty="0"/>
              <a:t>E</a:t>
            </a:r>
            <a:r>
              <a:rPr lang="en-US" altLang="en-US" dirty="0" smtClean="0"/>
              <a:t>ndless uses for data!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00675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Describe geographic variation within species</a:t>
            </a:r>
          </a:p>
          <a:p>
            <a:r>
              <a:rPr lang="en-US" altLang="en-US" dirty="0" smtClean="0"/>
              <a:t>Test hypotheses regarding:</a:t>
            </a:r>
          </a:p>
          <a:p>
            <a:pPr lvl="1"/>
            <a:r>
              <a:rPr lang="en-US" altLang="en-US" dirty="0" smtClean="0"/>
              <a:t>timing of speciation &amp; rates of speciation</a:t>
            </a:r>
          </a:p>
          <a:p>
            <a:pPr lvl="1"/>
            <a:r>
              <a:rPr lang="en-US" altLang="en-US" dirty="0" smtClean="0"/>
              <a:t>species identity</a:t>
            </a:r>
          </a:p>
          <a:p>
            <a:pPr lvl="1"/>
            <a:r>
              <a:rPr lang="en-US" altLang="en-US" dirty="0" smtClean="0"/>
              <a:t>Causes of shell thinning in birds of prey</a:t>
            </a:r>
          </a:p>
          <a:p>
            <a:pPr lvl="1"/>
            <a:r>
              <a:rPr lang="en-US" altLang="en-US" dirty="0" smtClean="0"/>
              <a:t>Levels of inbreeding or hybridization between species</a:t>
            </a:r>
          </a:p>
          <a:p>
            <a:pPr lvl="1"/>
            <a:r>
              <a:rPr lang="en-US" altLang="en-US" dirty="0" smtClean="0"/>
              <a:t>effects of climate change on species distributions and abundances</a:t>
            </a:r>
          </a:p>
          <a:p>
            <a:pPr lvl="1"/>
            <a:r>
              <a:rPr lang="en-US" altLang="en-US" dirty="0" smtClean="0"/>
              <a:t>Temporal &amp; geographic consistency of host-parasite relationships</a:t>
            </a:r>
          </a:p>
          <a:p>
            <a:pPr lvl="1"/>
            <a:r>
              <a:rPr lang="en-US" altLang="en-US" dirty="0" smtClean="0"/>
              <a:t>Temporal &amp; geographic continuity of communities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What do collections-based approaches add to undergrad </a:t>
            </a:r>
            <a:r>
              <a:rPr lang="en-US" smtClean="0">
                <a:ea typeface="+mj-ea"/>
                <a:cs typeface="+mj-cs"/>
              </a:rPr>
              <a:t>education?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Scale—time and space</a:t>
            </a:r>
          </a:p>
          <a:p>
            <a:pPr eaLnBrk="1" hangingPunct="1"/>
            <a:r>
              <a:rPr lang="en-US" altLang="en-US" dirty="0" smtClean="0"/>
              <a:t>Integration</a:t>
            </a:r>
          </a:p>
          <a:p>
            <a:pPr lvl="1" eaLnBrk="1" hangingPunct="1"/>
            <a:r>
              <a:rPr lang="en-US" altLang="en-US" dirty="0" smtClean="0"/>
              <a:t>biotic and abiotic</a:t>
            </a:r>
          </a:p>
          <a:p>
            <a:pPr lvl="1" eaLnBrk="1" hangingPunct="1"/>
            <a:r>
              <a:rPr lang="en-US" altLang="en-US" dirty="0" smtClean="0"/>
              <a:t>genomic to organismal to ecosystems</a:t>
            </a:r>
          </a:p>
          <a:p>
            <a:pPr eaLnBrk="1" hangingPunct="1"/>
            <a:r>
              <a:rPr lang="en-US" altLang="en-US" dirty="0" smtClean="0"/>
              <a:t>Complexity-</a:t>
            </a:r>
            <a:r>
              <a:rPr lang="en-US" altLang="en-US" sz="2800" dirty="0" smtClean="0"/>
              <a:t>multiple views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Web-based Discovery</a:t>
            </a:r>
          </a:p>
          <a:p>
            <a:pPr eaLnBrk="1" hangingPunct="1"/>
            <a:r>
              <a:rPr lang="en-US" altLang="en-US" dirty="0" smtClean="0"/>
              <a:t>Database Exposure </a:t>
            </a:r>
          </a:p>
          <a:p>
            <a:pPr eaLnBrk="1" hangingPunct="1"/>
            <a:r>
              <a:rPr lang="en-US" altLang="en-US" dirty="0" smtClean="0">
                <a:solidFill>
                  <a:srgbClr val="7030A0"/>
                </a:solidFill>
              </a:rPr>
              <a:t>Scientific Process</a:t>
            </a:r>
          </a:p>
          <a:p>
            <a:pPr lvl="1" eaLnBrk="1" hangingPunct="1"/>
            <a:r>
              <a:rPr lang="en-US" altLang="en-US" dirty="0" smtClean="0">
                <a:solidFill>
                  <a:srgbClr val="7030A0"/>
                </a:solidFill>
              </a:rPr>
              <a:t>Experiential vs passive</a:t>
            </a:r>
          </a:p>
        </p:txBody>
      </p:sp>
      <p:pic>
        <p:nvPicPr>
          <p:cNvPr id="18436" name="Picture 3" descr="DSCN08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 smtClean="0"/>
              <a:t> Challenges</a:t>
            </a:r>
          </a:p>
        </p:txBody>
      </p:sp>
      <p:pic>
        <p:nvPicPr>
          <p:cNvPr id="20484" name="Picture 1" descr="Screen Shot 2013-04-10 at 9.00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00685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50" y="3030538"/>
            <a:ext cx="8572500" cy="33702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000" dirty="0">
                <a:cs typeface="Arial" panose="020B0604020202020204" pitchFamily="34" charset="0"/>
              </a:rPr>
              <a:t>Few educators (&amp; fewer students) seem to know: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cs typeface="Arial" panose="020B0604020202020204" pitchFamily="34" charset="0"/>
              </a:rPr>
              <a:t>Where natural </a:t>
            </a:r>
            <a:r>
              <a:rPr lang="en-US" altLang="en-US" sz="2600" dirty="0">
                <a:cs typeface="Arial" panose="020B0604020202020204" pitchFamily="34" charset="0"/>
              </a:rPr>
              <a:t>history </a:t>
            </a:r>
            <a:r>
              <a:rPr lang="en-US" altLang="en-US" sz="2600" dirty="0" smtClean="0">
                <a:cs typeface="Arial" panose="020B0604020202020204" pitchFamily="34" charset="0"/>
              </a:rPr>
              <a:t>collections are kept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cs typeface="Arial" panose="020B0604020202020204" pitchFamily="34" charset="0"/>
              </a:rPr>
              <a:t>How collections data have been and might be used: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200" dirty="0">
                <a:cs typeface="Arial" panose="020B0604020202020204" pitchFamily="34" charset="0"/>
              </a:rPr>
              <a:t>their role in teaching key concepts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200" dirty="0">
                <a:cs typeface="Arial" panose="020B0604020202020204" pitchFamily="34" charset="0"/>
              </a:rPr>
              <a:t>potential role in key societal issues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600" dirty="0">
                <a:cs typeface="Arial" panose="020B0604020202020204" pitchFamily="34" charset="0"/>
              </a:rPr>
              <a:t>how to access museum </a:t>
            </a:r>
            <a:r>
              <a:rPr lang="en-US" altLang="en-US" sz="2600" dirty="0" smtClean="0">
                <a:cs typeface="Arial" panose="020B0604020202020204" pitchFamily="34" charset="0"/>
              </a:rPr>
              <a:t>collection information  </a:t>
            </a:r>
            <a:endParaRPr lang="en-US" altLang="en-US" sz="2600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600" dirty="0">
                <a:cs typeface="Arial" panose="020B0604020202020204" pitchFamily="34" charset="0"/>
              </a:rPr>
              <a:t>how to incorporate specimen data in </a:t>
            </a:r>
            <a:r>
              <a:rPr lang="en-US" altLang="en-US" sz="2600" dirty="0" smtClean="0">
                <a:cs typeface="Arial" panose="020B0604020202020204" pitchFamily="34" charset="0"/>
              </a:rPr>
              <a:t>teaching and research</a:t>
            </a:r>
            <a:endParaRPr lang="en-US" altLang="en-US" sz="2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9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 smtClean="0"/>
              <a:t>AIM-UP!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303" y="2352674"/>
            <a:ext cx="8781395" cy="411118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b="1" i="1" dirty="0">
                <a:cs typeface="Arial" panose="020B0604020202020204" pitchFamily="34" charset="0"/>
              </a:rPr>
              <a:t>Develop novel </a:t>
            </a:r>
            <a:r>
              <a:rPr lang="en-US" altLang="en-US" sz="2800" b="1" i="1" dirty="0" smtClean="0">
                <a:cs typeface="Arial" panose="020B0604020202020204" pitchFamily="34" charset="0"/>
              </a:rPr>
              <a:t>uses </a:t>
            </a:r>
            <a:r>
              <a:rPr lang="en-US" altLang="en-US" sz="2800" dirty="0" smtClean="0">
                <a:cs typeface="Arial" panose="020B0604020202020204" pitchFamily="34" charset="0"/>
              </a:rPr>
              <a:t>of </a:t>
            </a:r>
            <a:r>
              <a:rPr lang="en-US" altLang="en-US" sz="2800" dirty="0">
                <a:cs typeface="Arial" panose="020B0604020202020204" pitchFamily="34" charset="0"/>
              </a:rPr>
              <a:t>collections and data.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b="1" i="1" dirty="0">
                <a:cs typeface="Arial" panose="020B0604020202020204" pitchFamily="34" charset="0"/>
              </a:rPr>
              <a:t>Increase accessibility </a:t>
            </a:r>
            <a:r>
              <a:rPr lang="en-US" altLang="en-US" sz="2800" dirty="0">
                <a:cs typeface="Arial" panose="020B0604020202020204" pitchFamily="34" charset="0"/>
              </a:rPr>
              <a:t>of natural history collections to educators/public through databases.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ja-JP" sz="2800" b="1" i="1" dirty="0" smtClean="0">
                <a:cs typeface="Arial" panose="020B0604020202020204" pitchFamily="34" charset="0"/>
              </a:rPr>
              <a:t>Facilitate </a:t>
            </a:r>
            <a:r>
              <a:rPr lang="en-US" altLang="ja-JP" sz="2800" b="1" i="1" dirty="0">
                <a:cs typeface="Arial" panose="020B0604020202020204" pitchFamily="34" charset="0"/>
              </a:rPr>
              <a:t>on-line use </a:t>
            </a:r>
            <a:r>
              <a:rPr lang="en-US" altLang="ja-JP" sz="2800" dirty="0">
                <a:cs typeface="Arial" panose="020B0604020202020204" pitchFamily="34" charset="0"/>
              </a:rPr>
              <a:t>by educators </a:t>
            </a:r>
            <a:r>
              <a:rPr lang="en-US" altLang="ja-JP" sz="2800" dirty="0" smtClean="0">
                <a:cs typeface="Arial" panose="020B0604020202020204" pitchFamily="34" charset="0"/>
              </a:rPr>
              <a:t>by d</a:t>
            </a:r>
            <a:r>
              <a:rPr lang="en-US" altLang="en-US" sz="2800" dirty="0" smtClean="0">
                <a:cs typeface="Arial" panose="020B0604020202020204" pitchFamily="34" charset="0"/>
              </a:rPr>
              <a:t>eveloping </a:t>
            </a:r>
            <a:r>
              <a:rPr lang="en-US" altLang="en-US" sz="2800" dirty="0">
                <a:cs typeface="Arial" panose="020B0604020202020204" pitchFamily="34" charset="0"/>
              </a:rPr>
              <a:t>tools, guidelines, and </a:t>
            </a:r>
            <a:r>
              <a:rPr lang="ja-JP" altLang="en-US" sz="2800" dirty="0">
                <a:cs typeface="Arial" panose="020B0604020202020204" pitchFamily="34" charset="0"/>
              </a:rPr>
              <a:t>“</a:t>
            </a:r>
            <a:r>
              <a:rPr lang="en-US" altLang="ja-JP" sz="2800" dirty="0">
                <a:cs typeface="Arial" panose="020B0604020202020204" pitchFamily="34" charset="0"/>
              </a:rPr>
              <a:t>front-end</a:t>
            </a:r>
            <a:r>
              <a:rPr lang="ja-JP" altLang="en-US" sz="2800" dirty="0">
                <a:cs typeface="Arial" panose="020B0604020202020204" pitchFamily="34" charset="0"/>
              </a:rPr>
              <a:t>”</a:t>
            </a:r>
            <a:r>
              <a:rPr lang="en-US" altLang="ja-JP" sz="2800" dirty="0">
                <a:cs typeface="Arial" panose="020B0604020202020204" pitchFamily="34" charset="0"/>
              </a:rPr>
              <a:t> entry into </a:t>
            </a:r>
            <a:r>
              <a:rPr lang="en-US" altLang="ja-JP" sz="2800" dirty="0" smtClean="0">
                <a:cs typeface="Arial" panose="020B0604020202020204" pitchFamily="34" charset="0"/>
              </a:rPr>
              <a:t>databases.</a:t>
            </a:r>
            <a:endParaRPr lang="en-US" altLang="ja-JP" sz="28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b="1" i="1" dirty="0">
                <a:cs typeface="Arial" panose="020B0604020202020204" pitchFamily="34" charset="0"/>
              </a:rPr>
              <a:t>Partner with </a:t>
            </a:r>
            <a:r>
              <a:rPr lang="en-US" altLang="en-US" sz="2800" b="1" i="1" dirty="0" smtClean="0">
                <a:cs typeface="Arial" panose="020B0604020202020204" pitchFamily="34" charset="0"/>
              </a:rPr>
              <a:t>non-traditional </a:t>
            </a:r>
            <a:r>
              <a:rPr lang="en-US" altLang="en-US" sz="2800" b="1" i="1" dirty="0">
                <a:cs typeface="Arial" panose="020B0604020202020204" pitchFamily="34" charset="0"/>
              </a:rPr>
              <a:t>museum users</a:t>
            </a:r>
            <a:r>
              <a:rPr lang="en-US" altLang="en-US" sz="2800" b="1" dirty="0">
                <a:cs typeface="Arial" panose="020B0604020202020204" pitchFamily="34" charset="0"/>
              </a:rPr>
              <a:t>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        (e.g., Behavior, Geography, Art)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b="1" i="1" dirty="0">
                <a:cs typeface="Arial" panose="020B0604020202020204" pitchFamily="34" charset="0"/>
              </a:rPr>
              <a:t>Develop international collaborations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–"/>
            </a:pPr>
            <a:r>
              <a:rPr lang="en-US" altLang="en-US" sz="2400" dirty="0">
                <a:cs typeface="Arial" panose="020B0604020202020204" pitchFamily="34" charset="0"/>
              </a:rPr>
              <a:t>(Latin America &amp; Spanish language</a:t>
            </a:r>
            <a:r>
              <a:rPr lang="en-US" altLang="en-US" sz="2400" dirty="0" smtClean="0">
                <a:cs typeface="Arial" panose="020B0604020202020204" pitchFamily="34" charset="0"/>
              </a:rPr>
              <a:t>)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pic>
        <p:nvPicPr>
          <p:cNvPr id="2458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585" y="133090"/>
            <a:ext cx="2517153" cy="163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0" y="1718440"/>
            <a:ext cx="6664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Expand</a:t>
            </a:r>
            <a:r>
              <a:rPr lang="en-US" altLang="en-US" sz="2800" dirty="0">
                <a:latin typeface="Arial" panose="020B0604020202020204" pitchFamily="34" charset="0"/>
              </a:rPr>
              <a:t> traditional museum experiences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AIM-UP!--the network</a:t>
            </a:r>
          </a:p>
        </p:txBody>
      </p:sp>
      <p:sp>
        <p:nvSpPr>
          <p:cNvPr id="26627" name="Subtitle 2"/>
          <p:cNvSpPr>
            <a:spLocks noGrp="1"/>
          </p:cNvSpPr>
          <p:nvPr>
            <p:ph type="subTitle" idx="1"/>
          </p:nvPr>
        </p:nvSpPr>
        <p:spPr>
          <a:xfrm>
            <a:off x="212835" y="1166646"/>
            <a:ext cx="8718331" cy="5058103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70000"/>
              </a:lnSpc>
            </a:pPr>
            <a:endParaRPr lang="en-US" altLang="en-US" sz="2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 eaLnBrk="1" hangingPunct="1"/>
            <a:r>
              <a:rPr lang="en-US" altLang="en-US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Universities, Community Colleges and Tribal Colleges</a:t>
            </a:r>
            <a:r>
              <a:rPr lang="en-US" alt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</a:p>
          <a:p>
            <a:pPr algn="l" eaLnBrk="1" hangingPunct="1"/>
            <a:r>
              <a:rPr lang="en-US" alt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U Alaska, UC Berkeley, Harvard U, U New Mexico, U Michigan, Texas A&amp;M, U Texas, U Colorado, U Arizona, U Kansas, UAS, UAA, CNM, NM Highlands University, Ohio State U, Occidental College, Northern Arizona University, U of Florida, Massachusetts College of Liberal Arts, University of Idaho, Arizona State U, U of Florida, Tulane, Idaho State U, Northern Michigan U, Central Michigan U, U Nebraska, Seattle Central College</a:t>
            </a:r>
          </a:p>
          <a:p>
            <a:pPr algn="l" eaLnBrk="1" hangingPunct="1"/>
            <a:endParaRPr lang="en-US" altLang="en-US" sz="2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 eaLnBrk="1" hangingPunct="1"/>
            <a:r>
              <a:rPr lang="en-US" altLang="en-US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Agencies and Free-standing Museums</a:t>
            </a:r>
            <a:r>
              <a:rPr lang="en-US" alt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: USDA National Parasite Lab, USGS Molecular Ecology Lab, USNM, Denver Museum of Nature &amp; Science, NY State Museum</a:t>
            </a:r>
          </a:p>
          <a:p>
            <a:pPr algn="l" eaLnBrk="1" hangingPunct="1">
              <a:lnSpc>
                <a:spcPct val="70000"/>
              </a:lnSpc>
            </a:pPr>
            <a:endParaRPr lang="en-US" altLang="en-US" sz="2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 eaLnBrk="1" hangingPunct="1">
              <a:lnSpc>
                <a:spcPct val="70000"/>
              </a:lnSpc>
            </a:pPr>
            <a:r>
              <a:rPr lang="en-US" altLang="en-US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International:</a:t>
            </a:r>
            <a:r>
              <a:rPr lang="en-US" alt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 U Guelph, U </a:t>
            </a:r>
            <a:r>
              <a:rPr lang="en-US" altLang="en-US" sz="20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Nacional</a:t>
            </a:r>
            <a:r>
              <a:rPr lang="en-US" alt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 de la </a:t>
            </a:r>
            <a:r>
              <a:rPr lang="en-US" altLang="en-US" sz="20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Republica</a:t>
            </a:r>
            <a:r>
              <a:rPr lang="en-US" alt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, Montevideo, </a:t>
            </a:r>
          </a:p>
          <a:p>
            <a:pPr algn="l" eaLnBrk="1" hangingPunct="1">
              <a:lnSpc>
                <a:spcPct val="70000"/>
              </a:lnSpc>
            </a:pPr>
            <a:endParaRPr lang="en-US" altLang="en-US" sz="2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 eaLnBrk="1" hangingPunct="1">
              <a:lnSpc>
                <a:spcPct val="70000"/>
              </a:lnSpc>
            </a:pPr>
            <a:r>
              <a:rPr lang="en-US" altLang="en-US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High Schools: </a:t>
            </a:r>
            <a:r>
              <a:rPr lang="en-US" alt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Highland High (urban) and Sitka High (rural) </a:t>
            </a:r>
          </a:p>
          <a:p>
            <a:pPr algn="l" eaLnBrk="1" hangingPunct="1">
              <a:lnSpc>
                <a:spcPct val="70000"/>
              </a:lnSpc>
            </a:pPr>
            <a:endParaRPr lang="en-US" altLang="en-US" sz="20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10" y="200020"/>
            <a:ext cx="1975809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7442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b="1" dirty="0" smtClean="0"/>
              <a:t>Products &amp; Goals</a:t>
            </a:r>
            <a:endParaRPr lang="en-US" alt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636064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b="1" dirty="0" smtClean="0"/>
              <a:t>Better Understanding of Existing Programs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b="1" dirty="0" smtClean="0">
                <a:solidFill>
                  <a:srgbClr val="7030A0"/>
                </a:solidFill>
              </a:rPr>
              <a:t>Survey of Educators and Students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b="1" dirty="0" smtClean="0">
                <a:solidFill>
                  <a:srgbClr val="7030A0"/>
                </a:solidFill>
              </a:rPr>
              <a:t>Stimulate Interdisciplinary Use of Specimens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b="1" dirty="0" smtClean="0"/>
              <a:t>Publications—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 smtClean="0"/>
              <a:t>Perspectives, Surveys, Educational Venues, Texts</a:t>
            </a:r>
            <a:endParaRPr lang="en-US" altLang="en-US" sz="26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3000" b="1" dirty="0" smtClean="0"/>
              <a:t>Workshops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b="1" dirty="0" smtClean="0">
                <a:solidFill>
                  <a:srgbClr val="7030A0"/>
                </a:solidFill>
              </a:rPr>
              <a:t>Educational (Dispersion) modules</a:t>
            </a:r>
            <a:r>
              <a:rPr lang="en-US" altLang="en-US" sz="3000" dirty="0" smtClean="0"/>
              <a:t> centered around fundamental principles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3000" b="1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3300" b="1" dirty="0" smtClean="0"/>
              <a:t>Grow the Community of Users</a:t>
            </a:r>
            <a:endParaRPr lang="en-US" altLang="en-US" sz="3000" b="1" dirty="0" smtClean="0"/>
          </a:p>
          <a:p>
            <a:pPr lvl="1" eaLnBrk="1" hangingPunct="1">
              <a:lnSpc>
                <a:spcPct val="80000"/>
              </a:lnSpc>
            </a:pPr>
            <a:endParaRPr lang="en-US" altLang="en-US" sz="2600" b="1" dirty="0" smtClean="0"/>
          </a:p>
          <a:p>
            <a:pPr eaLnBrk="1" hangingPunct="1">
              <a:lnSpc>
                <a:spcPct val="80000"/>
              </a:lnSpc>
            </a:pPr>
            <a:endParaRPr lang="en-US" altLang="en-US" sz="3000" dirty="0" smtClean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858" y="176046"/>
            <a:ext cx="1975810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769677" y="685800"/>
            <a:ext cx="760464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ea typeface="ヒラギノ角ゴ ProN W3" charset="0"/>
                <a:cs typeface="ヒラギノ角ゴ ProN W3" charset="0"/>
              </a:rPr>
              <a:t>Island Biogeography:</a:t>
            </a:r>
          </a:p>
          <a:p>
            <a:pPr algn="ctr" eaLnBrk="1" hangingPunct="1">
              <a:defRPr/>
            </a:pPr>
            <a:r>
              <a:rPr lang="en-US" sz="2800" dirty="0">
                <a:ea typeface="ヒラギノ角ゴ ProN W3" charset="0"/>
                <a:cs typeface="ヒラギノ角ゴ ProN W3" charset="0"/>
              </a:rPr>
              <a:t>S</a:t>
            </a:r>
            <a:r>
              <a:rPr lang="en-US" sz="2800" dirty="0">
                <a:ea typeface="ＭＳ Ｐゴシック" charset="0"/>
              </a:rPr>
              <a:t>pecies Richness Across a Northern Archipelago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defRPr/>
            </a:pPr>
            <a:endParaRPr lang="en-US" sz="1800" dirty="0">
              <a:ea typeface="ＭＳ Ｐゴシック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587763" y="1652745"/>
            <a:ext cx="4461641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smtClean="0">
                <a:latin typeface="+mn-lt"/>
              </a:rPr>
              <a:t>Key Concepts and Skills: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Evolution &amp; Ecology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ＭＳ Ｐゴシック" charset="0"/>
              </a:rPr>
              <a:t>Body size on islands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ＭＳ Ｐゴシック" charset="0"/>
              </a:rPr>
              <a:t>Competitive exclusion/release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ＭＳ Ｐゴシック" charset="0"/>
              </a:rPr>
              <a:t>Isolation and Divergence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Island biogeography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Conservation biology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Scientific process &amp; hypothesis testing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Statistical methods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Management &amp; analyses of large-scale databases</a:t>
            </a:r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433" y="1734205"/>
            <a:ext cx="3991303" cy="493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69" name="TextBox 1"/>
          <p:cNvSpPr txBox="1">
            <a:spLocks noChangeArrowheads="1"/>
          </p:cNvSpPr>
          <p:nvPr/>
        </p:nvSpPr>
        <p:spPr bwMode="auto">
          <a:xfrm>
            <a:off x="2516213" y="152400"/>
            <a:ext cx="4111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+mj-lt"/>
                <a:ea typeface="ヒラギノ角ゴ ProN W3" charset="-128"/>
              </a:rPr>
              <a:t>Educational Modules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914734" y="685800"/>
            <a:ext cx="692016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latin typeface="+mj-lt"/>
                <a:ea typeface="ヒラギノ角ゴ ProN W3" charset="0"/>
              </a:rPr>
              <a:t>Reading, Constructing, &amp; Using Phylogenies</a:t>
            </a:r>
            <a:endParaRPr lang="en-US" sz="1800" dirty="0">
              <a:latin typeface="+mj-lt"/>
              <a:ea typeface="ＭＳ Ｐゴシック" charset="0"/>
            </a:endParaRPr>
          </a:p>
          <a:p>
            <a:pPr eaLnBrk="1" hangingPunct="1">
              <a:defRPr/>
            </a:pPr>
            <a:endParaRPr lang="en-US" sz="1800" dirty="0">
              <a:latin typeface="+mj-lt"/>
              <a:ea typeface="ＭＳ Ｐゴシック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627908" y="1457323"/>
            <a:ext cx="4419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smtClean="0">
                <a:latin typeface="+mn-lt"/>
              </a:rPr>
              <a:t>Key Concepts and Skills</a:t>
            </a:r>
            <a:endParaRPr lang="en-US" sz="2000" b="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Learn </a:t>
            </a:r>
            <a:r>
              <a:rPr lang="en-US" sz="2000" dirty="0">
                <a:latin typeface="+mn-lt"/>
              </a:rPr>
              <a:t>scientific process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Gain appreciation for evolutionary connections across the Tree of Life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Interpret a phylogeny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Construct phylogenetic trees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Introduce </a:t>
            </a:r>
            <a:r>
              <a:rPr lang="en-US" sz="2000" dirty="0" smtClean="0">
                <a:latin typeface="+mn-lt"/>
              </a:rPr>
              <a:t>different methods to </a:t>
            </a:r>
            <a:r>
              <a:rPr lang="en-US" sz="2000" dirty="0">
                <a:latin typeface="+mn-lt"/>
              </a:rPr>
              <a:t>study evolutionary relationships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Learn how </a:t>
            </a:r>
            <a:r>
              <a:rPr lang="en-US" sz="2000" dirty="0" smtClean="0">
                <a:latin typeface="+mn-lt"/>
              </a:rPr>
              <a:t>biologists use </a:t>
            </a:r>
            <a:r>
              <a:rPr lang="en-US" sz="2000" dirty="0" smtClean="0">
                <a:latin typeface="+mn-lt"/>
              </a:rPr>
              <a:t>comparative </a:t>
            </a:r>
            <a:r>
              <a:rPr lang="en-US" sz="2000" dirty="0" err="1">
                <a:latin typeface="+mn-lt"/>
              </a:rPr>
              <a:t>phylogenetics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to contextualize the </a:t>
            </a:r>
            <a:r>
              <a:rPr lang="en-US" sz="2000" dirty="0">
                <a:latin typeface="+mn-lt"/>
              </a:rPr>
              <a:t>biology of organisms</a:t>
            </a:r>
          </a:p>
          <a:p>
            <a:pPr eaLnBrk="1" hangingPunct="1">
              <a:defRPr/>
            </a:pPr>
            <a:endParaRPr lang="en-US" sz="2000" dirty="0" smtClean="0">
              <a:latin typeface="+mn-lt"/>
            </a:endParaRPr>
          </a:p>
        </p:txBody>
      </p:sp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2319029" y="152400"/>
            <a:ext cx="4111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+mj-lt"/>
                <a:ea typeface="ヒラギノ角ゴ ProN W3" charset="-128"/>
              </a:rPr>
              <a:t>Educational Modules</a:t>
            </a:r>
          </a:p>
        </p:txBody>
      </p:sp>
      <p:sp>
        <p:nvSpPr>
          <p:cNvPr id="38917" name="Shape 638"/>
          <p:cNvSpPr>
            <a:spLocks noChangeArrowheads="1"/>
          </p:cNvSpPr>
          <p:nvPr/>
        </p:nvSpPr>
        <p:spPr bwMode="auto">
          <a:xfrm>
            <a:off x="76200" y="1514475"/>
            <a:ext cx="4495800" cy="3286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8918" name="Shape 630"/>
          <p:cNvSpPr>
            <a:spLocks noChangeArrowheads="1"/>
          </p:cNvSpPr>
          <p:nvPr/>
        </p:nvSpPr>
        <p:spPr bwMode="auto">
          <a:xfrm>
            <a:off x="0" y="4986338"/>
            <a:ext cx="1852613" cy="18716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8919" name="Shape 631"/>
          <p:cNvSpPr>
            <a:spLocks noChangeArrowheads="1"/>
          </p:cNvSpPr>
          <p:nvPr/>
        </p:nvSpPr>
        <p:spPr bwMode="auto">
          <a:xfrm>
            <a:off x="1852613" y="4986338"/>
            <a:ext cx="1452562" cy="19383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8920" name="Shape 632"/>
          <p:cNvSpPr>
            <a:spLocks noChangeArrowheads="1"/>
          </p:cNvSpPr>
          <p:nvPr/>
        </p:nvSpPr>
        <p:spPr bwMode="auto">
          <a:xfrm>
            <a:off x="3276600" y="4999038"/>
            <a:ext cx="2895600" cy="19256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218156" y="274638"/>
            <a:ext cx="6707688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Annual Conceptual Themes: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019800" cy="45259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600" smtClean="0"/>
              <a:t>1) Integrative Inventories: Exploring Complex Biotic Associations Across Space and Time  (MSB)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600" smtClean="0"/>
              <a:t>2) Decoding Diversity: Making Sense of Geographic Variation (UAM)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600" smtClean="0"/>
              <a:t>3) Evolutionary Dynamics of Genomes (MCZ)</a:t>
            </a:r>
            <a:r>
              <a:rPr lang="en-US" altLang="en-US" sz="2600" b="1" smtClean="0"/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600" smtClean="0"/>
              <a:t>4) </a:t>
            </a:r>
            <a:r>
              <a:rPr lang="en-US" altLang="en-US" sz="2600" b="1" smtClean="0"/>
              <a:t>Biotic Response to Climate Change (MVZ)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600" smtClean="0"/>
              <a:t>5) Coevolving Communities and the Human Dimension (MSB)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35844" name="Picture 4" descr="P5040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20032"/>
            <a:ext cx="26289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14478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noFill/>
              </a:rPr>
              <a:t>Research Coordination Networks – </a:t>
            </a:r>
            <a:br>
              <a:rPr lang="en-US" sz="3200" b="1" dirty="0" smtClean="0">
                <a:noFill/>
              </a:rPr>
            </a:br>
            <a:r>
              <a:rPr lang="en-US" sz="3200" b="1" dirty="0" smtClean="0">
                <a:noFill/>
              </a:rPr>
              <a:t>Undergraduate Biology Education </a:t>
            </a:r>
            <a:br>
              <a:rPr lang="en-US" sz="3200" b="1" dirty="0" smtClean="0">
                <a:noFill/>
              </a:rPr>
            </a:br>
            <a:r>
              <a:rPr lang="en-US" sz="3200" b="1" dirty="0" smtClean="0">
                <a:noFill/>
              </a:rPr>
              <a:t>(RCN-UBE)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609601" y="2103060"/>
            <a:ext cx="7866063" cy="4373940"/>
          </a:xfrm>
        </p:spPr>
        <p:txBody>
          <a:bodyPr>
            <a:normAutofit/>
          </a:bodyPr>
          <a:lstStyle/>
          <a:p>
            <a:r>
              <a:rPr lang="en-US" dirty="0" smtClean="0"/>
              <a:t>Supports projects to build communities of biology faculty</a:t>
            </a:r>
          </a:p>
          <a:p>
            <a:pPr lvl="1"/>
            <a:r>
              <a:rPr lang="en-US" i="1" u="sng" dirty="0" smtClean="0"/>
              <a:t>Incubator</a:t>
            </a:r>
            <a:r>
              <a:rPr lang="en-US" dirty="0" smtClean="0"/>
              <a:t> awards ($50 K) to fund formation of new teams</a:t>
            </a:r>
          </a:p>
          <a:p>
            <a:pPr lvl="1"/>
            <a:r>
              <a:rPr lang="en-US" i="1" u="sng" dirty="0" smtClean="0"/>
              <a:t>Full</a:t>
            </a:r>
            <a:r>
              <a:rPr lang="en-US" dirty="0" smtClean="0"/>
              <a:t> awards (up to $500K for five years) fund more mature projects </a:t>
            </a:r>
          </a:p>
          <a:p>
            <a:pPr marL="0" indent="0">
              <a:buNone/>
            </a:pPr>
            <a:r>
              <a:rPr lang="en-US" sz="4000" dirty="0" smtClean="0"/>
              <a:t>	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4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89033" y="228600"/>
            <a:ext cx="80372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+mj-lt"/>
              </a:rPr>
              <a:t>NSF’s response: </a:t>
            </a:r>
          </a:p>
          <a:p>
            <a:pPr algn="ctr"/>
            <a:r>
              <a:rPr lang="en-US" sz="3200" dirty="0" smtClean="0">
                <a:solidFill>
                  <a:srgbClr val="0000CC"/>
                </a:solidFill>
                <a:latin typeface="+mj-lt"/>
              </a:rPr>
              <a:t>Research 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Coordination Networks </a:t>
            </a:r>
            <a:endParaRPr lang="en-US" sz="3200" dirty="0" smtClean="0">
              <a:solidFill>
                <a:srgbClr val="0000CC"/>
              </a:solidFill>
              <a:latin typeface="+mj-lt"/>
            </a:endParaRPr>
          </a:p>
          <a:p>
            <a:pPr algn="ctr"/>
            <a:r>
              <a:rPr lang="en-US" sz="3200" dirty="0" smtClean="0">
                <a:solidFill>
                  <a:srgbClr val="0000CC"/>
                </a:solidFill>
                <a:latin typeface="+mj-lt"/>
              </a:rPr>
              <a:t>in 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Undergraduate Biology Education (RCN-UBE)</a:t>
            </a:r>
            <a:endParaRPr lang="en-US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8200" y="6324601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89535D3D-57E7-4459-905E-AF313E265A19}" type="slidenum">
              <a:rPr lang="en-US" sz="1400" b="0">
                <a:solidFill>
                  <a:srgbClr val="C00000"/>
                </a:solidFill>
                <a:latin typeface="+mn-lt"/>
              </a:rPr>
              <a:pPr>
                <a:defRPr/>
              </a:pPr>
              <a:t>2</a:t>
            </a:fld>
            <a:endParaRPr lang="en-US" sz="1400" b="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869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876" y="1230726"/>
            <a:ext cx="8519994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08000"/>
                </a:solidFill>
              </a:rPr>
              <a:t>Research Methods </a:t>
            </a:r>
            <a:r>
              <a:rPr lang="en-US" dirty="0" smtClean="0">
                <a:solidFill>
                  <a:srgbClr val="408000"/>
                </a:solidFill>
              </a:rPr>
              <a:t/>
            </a:r>
            <a:br>
              <a:rPr lang="en-US" dirty="0" smtClean="0">
                <a:solidFill>
                  <a:srgbClr val="408000"/>
                </a:solidFill>
              </a:rPr>
            </a:br>
            <a:r>
              <a:rPr lang="en-US" dirty="0" smtClean="0">
                <a:solidFill>
                  <a:srgbClr val="408000"/>
                </a:solidFill>
              </a:rPr>
              <a:t>in </a:t>
            </a:r>
            <a:r>
              <a:rPr lang="en-US" dirty="0">
                <a:solidFill>
                  <a:srgbClr val="408000"/>
                </a:solidFill>
              </a:rPr>
              <a:t>Plant Evolutionary Biology:</a:t>
            </a:r>
            <a:br>
              <a:rPr lang="en-US" dirty="0">
                <a:solidFill>
                  <a:srgbClr val="408000"/>
                </a:solidFill>
              </a:rPr>
            </a:br>
            <a:r>
              <a:rPr lang="en-US" dirty="0">
                <a:solidFill>
                  <a:srgbClr val="408000"/>
                </a:solidFill>
              </a:rPr>
              <a:t>From Field to Museum to Molecular Lab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80453"/>
            <a:ext cx="6400800" cy="247040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BOT 4935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University of Florida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Pam and Doug </a:t>
            </a:r>
            <a:r>
              <a:rPr lang="en-US" dirty="0" err="1" smtClean="0">
                <a:solidFill>
                  <a:schemeClr val="accent1"/>
                </a:solidFill>
              </a:rPr>
              <a:t>Soltis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57524" cy="3193143"/>
          </a:xfrm>
          <a:prstGeom prst="rect">
            <a:avLst/>
          </a:prstGeom>
        </p:spPr>
      </p:pic>
      <p:pic>
        <p:nvPicPr>
          <p:cNvPr id="3" name="Picture 2" descr="IMG_06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76" y="0"/>
            <a:ext cx="4257524" cy="3193143"/>
          </a:xfrm>
          <a:prstGeom prst="rect">
            <a:avLst/>
          </a:prstGeom>
        </p:spPr>
      </p:pic>
      <p:pic>
        <p:nvPicPr>
          <p:cNvPr id="7" name="Picture 6" descr="IMG_063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863"/>
            <a:ext cx="3439045" cy="2579284"/>
          </a:xfrm>
          <a:prstGeom prst="rect">
            <a:avLst/>
          </a:prstGeom>
        </p:spPr>
      </p:pic>
      <p:pic>
        <p:nvPicPr>
          <p:cNvPr id="8" name="Picture 7" descr="IMG_063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244" y="2467428"/>
            <a:ext cx="4304314" cy="3228236"/>
          </a:xfrm>
          <a:prstGeom prst="rect">
            <a:avLst/>
          </a:prstGeom>
        </p:spPr>
      </p:pic>
      <p:pic>
        <p:nvPicPr>
          <p:cNvPr id="9" name="Picture 8" descr="IMG_064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39" y="3790356"/>
            <a:ext cx="4202389" cy="315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519" y="224431"/>
            <a:ext cx="8450019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Niche Modeling -  Present/Future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422699"/>
            <a:ext cx="3229610" cy="3659280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02" y="1422698"/>
            <a:ext cx="3229611" cy="365928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Right Arrow 5"/>
          <p:cNvSpPr/>
          <p:nvPr/>
        </p:nvSpPr>
        <p:spPr>
          <a:xfrm>
            <a:off x="4041435" y="2822779"/>
            <a:ext cx="891540" cy="937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000" y="4701107"/>
            <a:ext cx="61614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rebuchet MS"/>
              </a:rPr>
              <a:t>Layers (</a:t>
            </a:r>
            <a:r>
              <a:rPr lang="en-US" sz="2400" dirty="0">
                <a:solidFill>
                  <a:prstClr val="black"/>
                </a:solidFill>
              </a:rPr>
              <a:t>Bio6-Min</a:t>
            </a:r>
            <a:r>
              <a:rPr lang="en-US" sz="2400" dirty="0">
                <a:solidFill>
                  <a:prstClr val="black"/>
                </a:solidFill>
                <a:latin typeface="Trebuchet MS"/>
              </a:rPr>
              <a:t> Cold Month/Bio6&amp;9- Mean Temp Driest Quart)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rebuchet MS"/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13782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7" y="274638"/>
            <a:ext cx="878114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408000"/>
                </a:solidFill>
              </a:rPr>
              <a:t>What Have the Students Learned So Far?</a:t>
            </a:r>
            <a:endParaRPr lang="en-US" dirty="0">
              <a:solidFill>
                <a:srgbClr val="4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collect, prepare, digitize, and database herbarium specimens</a:t>
            </a:r>
          </a:p>
          <a:p>
            <a:r>
              <a:rPr lang="en-US" dirty="0" smtClean="0"/>
              <a:t>Many uses of museum specimens</a:t>
            </a:r>
          </a:p>
          <a:p>
            <a:r>
              <a:rPr lang="en-US" dirty="0" smtClean="0"/>
              <a:t>Basic </a:t>
            </a:r>
            <a:r>
              <a:rPr lang="en-US" dirty="0" err="1" smtClean="0"/>
              <a:t>georeferencing</a:t>
            </a:r>
            <a:r>
              <a:rPr lang="en-US" dirty="0" smtClean="0"/>
              <a:t> and niche modeling</a:t>
            </a:r>
          </a:p>
          <a:p>
            <a:r>
              <a:rPr lang="en-US" dirty="0" smtClean="0"/>
              <a:t>How to integrate knowledge from courses into research applications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5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8000"/>
                </a:solidFill>
              </a:rPr>
              <a:t>What Have We Learned So Far?</a:t>
            </a:r>
            <a:endParaRPr lang="en-US" dirty="0">
              <a:solidFill>
                <a:srgbClr val="4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are really smart and enthusiastic!</a:t>
            </a:r>
          </a:p>
          <a:p>
            <a:r>
              <a:rPr lang="en-US" dirty="0" smtClean="0"/>
              <a:t>We don’t challenge them enough in traditional courses</a:t>
            </a:r>
          </a:p>
          <a:p>
            <a:r>
              <a:rPr lang="en-US" dirty="0" smtClean="0"/>
              <a:t>Experiential courses are way more fun!</a:t>
            </a:r>
          </a:p>
          <a:p>
            <a:r>
              <a:rPr lang="en-US" dirty="0" smtClean="0"/>
              <a:t>Filtering students important for obtaining a successful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3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408000"/>
                </a:solidFill>
              </a:rPr>
              <a:t>What have we learned about research experiences?</a:t>
            </a:r>
            <a:endParaRPr lang="en-US" dirty="0">
              <a:solidFill>
                <a:srgbClr val="4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6" y="1685928"/>
            <a:ext cx="8458200" cy="4525963"/>
          </a:xfrm>
        </p:spPr>
        <p:txBody>
          <a:bodyPr/>
          <a:lstStyle/>
          <a:p>
            <a:r>
              <a:rPr lang="en-US" dirty="0" smtClean="0"/>
              <a:t>Students are more invested in self-guided work.</a:t>
            </a:r>
          </a:p>
          <a:p>
            <a:r>
              <a:rPr lang="en-US" dirty="0" smtClean="0"/>
              <a:t>Authentic research experiences motivate students &amp; increase persistence</a:t>
            </a:r>
          </a:p>
          <a:p>
            <a:r>
              <a:rPr lang="en-US" dirty="0" smtClean="0"/>
              <a:t>Connectedness to a project, goal or group can improve achievement of learning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6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Opportunities for student </a:t>
            </a:r>
            <a:r>
              <a:rPr lang="en-US" b="1" dirty="0" smtClean="0"/>
              <a:t>contribution</a:t>
            </a:r>
            <a:r>
              <a:rPr lang="en-US" dirty="0" smtClean="0"/>
              <a:t> and database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85940"/>
            <a:ext cx="8483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Citizen Science databases</a:t>
            </a:r>
          </a:p>
          <a:p>
            <a:r>
              <a:rPr lang="en-US" dirty="0" smtClean="0">
                <a:hlinkClick r:id="rId2"/>
              </a:rPr>
              <a:t>Global Biodiversity Information Facility </a:t>
            </a:r>
            <a:r>
              <a:rPr lang="en-US" dirty="0" smtClean="0"/>
              <a:t>(GBIF)</a:t>
            </a:r>
            <a:endParaRPr lang="en-US" dirty="0"/>
          </a:p>
          <a:p>
            <a:pPr lvl="1"/>
            <a:r>
              <a:rPr lang="en-US" dirty="0" err="1" smtClean="0">
                <a:hlinkClick r:id="rId3"/>
              </a:rPr>
              <a:t>iNaturalist</a:t>
            </a:r>
            <a:endParaRPr lang="en-US" dirty="0" smtClean="0"/>
          </a:p>
          <a:p>
            <a:pPr lvl="1"/>
            <a:r>
              <a:rPr lang="en-US" dirty="0" err="1" smtClean="0">
                <a:hlinkClick r:id="rId4"/>
              </a:rPr>
              <a:t>eBird</a:t>
            </a:r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Accessible databases </a:t>
            </a:r>
            <a:r>
              <a:rPr lang="en-US" dirty="0"/>
              <a:t>for student </a:t>
            </a:r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74" y="1600200"/>
            <a:ext cx="8489852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NCBI</a:t>
            </a:r>
            <a:endParaRPr lang="en-US" dirty="0" smtClean="0"/>
          </a:p>
          <a:p>
            <a:pPr lvl="1"/>
            <a:r>
              <a:rPr lang="en-US" dirty="0" err="1" smtClean="0">
                <a:hlinkClick r:id="rId3"/>
              </a:rPr>
              <a:t>GenBank</a:t>
            </a:r>
            <a:r>
              <a:rPr lang="en-US" dirty="0" smtClean="0"/>
              <a:t>, etc.</a:t>
            </a:r>
          </a:p>
          <a:p>
            <a:r>
              <a:rPr lang="en-US" dirty="0" err="1" smtClean="0">
                <a:hlinkClick r:id="rId4"/>
              </a:rPr>
              <a:t>Arctos</a:t>
            </a:r>
            <a:r>
              <a:rPr lang="en-US" dirty="0" smtClean="0"/>
              <a:t> – </a:t>
            </a:r>
            <a:r>
              <a:rPr lang="en-US" b="1" dirty="0" smtClean="0"/>
              <a:t>All types </a:t>
            </a:r>
            <a:r>
              <a:rPr lang="en-US" dirty="0" smtClean="0"/>
              <a:t>of museum specimens</a:t>
            </a:r>
          </a:p>
          <a:p>
            <a:r>
              <a:rPr lang="en-US" dirty="0" err="1" smtClean="0">
                <a:hlinkClick r:id="rId5"/>
              </a:rPr>
              <a:t>VertNet</a:t>
            </a:r>
            <a:r>
              <a:rPr lang="en-US" dirty="0" smtClean="0"/>
              <a:t> – </a:t>
            </a:r>
            <a:r>
              <a:rPr lang="en-US" b="1" dirty="0" smtClean="0"/>
              <a:t>All Vertebrate </a:t>
            </a:r>
            <a:r>
              <a:rPr lang="en-US" dirty="0" smtClean="0"/>
              <a:t>museum specimens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>
                <a:hlinkClick r:id="rId6"/>
              </a:rPr>
              <a:t>NEON</a:t>
            </a:r>
            <a:r>
              <a:rPr lang="en-US" sz="3200" dirty="0" smtClean="0"/>
              <a:t> – National Ecological Observatory Network; </a:t>
            </a:r>
            <a:r>
              <a:rPr lang="en-US" sz="3200" dirty="0"/>
              <a:t>a</a:t>
            </a:r>
            <a:r>
              <a:rPr lang="en-US" sz="3200" dirty="0" smtClean="0"/>
              <a:t>biotic factors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err="1">
                <a:hlinkClick r:id="rId7"/>
              </a:rPr>
              <a:t>iDigBio</a:t>
            </a:r>
            <a:r>
              <a:rPr lang="en-US" sz="3200" dirty="0"/>
              <a:t> – Integrated Digitization </a:t>
            </a:r>
            <a:r>
              <a:rPr lang="en-US" sz="3200" dirty="0" err="1" smtClean="0"/>
              <a:t>Biocollections</a:t>
            </a:r>
            <a:r>
              <a:rPr lang="en-US" sz="3200" dirty="0" smtClean="0"/>
              <a:t>; data &amp; images</a:t>
            </a:r>
            <a:endParaRPr lang="en-US" sz="3200" dirty="0"/>
          </a:p>
          <a:p>
            <a:pPr marL="342900" lvl="1" indent="-342900">
              <a:buFont typeface="Arial"/>
              <a:buChar char="•"/>
            </a:pPr>
            <a:endParaRPr lang="en-US" sz="32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modules have evaluations</a:t>
            </a:r>
          </a:p>
          <a:p>
            <a:r>
              <a:rPr lang="en-US" dirty="0" smtClean="0"/>
              <a:t>You can help!</a:t>
            </a:r>
          </a:p>
          <a:p>
            <a:pPr lvl="1"/>
            <a:r>
              <a:rPr lang="en-US" dirty="0" smtClean="0"/>
              <a:t>Ongoing effort to standardize across modules</a:t>
            </a:r>
          </a:p>
          <a:p>
            <a:pPr lvl="1"/>
            <a:r>
              <a:rPr lang="en-US" dirty="0" smtClean="0"/>
              <a:t>What is missing from these evaluations?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Identify the biggest barrier or reservation to </a:t>
            </a:r>
            <a:r>
              <a:rPr lang="en-US" dirty="0">
                <a:solidFill>
                  <a:srgbClr val="7030A0"/>
                </a:solidFill>
              </a:rPr>
              <a:t>i</a:t>
            </a:r>
            <a:r>
              <a:rPr lang="en-US" dirty="0" smtClean="0">
                <a:solidFill>
                  <a:srgbClr val="7030A0"/>
                </a:solidFill>
              </a:rPr>
              <a:t>mplementing these modules.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0000CC"/>
                </a:solidFill>
              </a:rPr>
              <a:t>Research Coordination Networks in Undergraduate Biology Education (RCN-UBE)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47836"/>
            <a:ext cx="7886700" cy="4114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RCNs foster networking activities and does </a:t>
            </a:r>
            <a:r>
              <a:rPr lang="en-US" b="1" dirty="0" smtClean="0"/>
              <a:t>not</a:t>
            </a:r>
            <a:r>
              <a:rPr lang="en-US" dirty="0" smtClean="0"/>
              <a:t> directly support…laboratory and field research.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Faculty can submit an incubator proposal first or submit a full proposal first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NSF expects some incubator proposals will lead to full RCN-UBE proposals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Other RCN-UBEs might lead to curriculum development efforts (TUES), research proposals, or REU sites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10600" y="6400801"/>
            <a:ext cx="3810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89535D3D-57E7-4459-905E-AF313E265A19}" type="slidenum">
              <a:rPr lang="en-US" sz="1400" b="0">
                <a:solidFill>
                  <a:srgbClr val="C00000"/>
                </a:solidFill>
                <a:latin typeface="+mn-lt"/>
              </a:rPr>
              <a:pPr>
                <a:defRPr/>
              </a:pPr>
              <a:t>3</a:t>
            </a:fld>
            <a:endParaRPr lang="en-US" sz="1400" b="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84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0000CC"/>
                </a:solidFill>
              </a:rPr>
              <a:t>Research Coordination Networks in Undergraduate Biology Education (RCN-UBE)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33399" y="1371600"/>
            <a:ext cx="8109559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Goal: “focus on any topic likely to lead to </a:t>
            </a:r>
            <a:r>
              <a:rPr lang="en-US" sz="2800" i="1" dirty="0" smtClean="0"/>
              <a:t>improved participation, learning, or assessment</a:t>
            </a:r>
            <a:r>
              <a:rPr lang="en-US" sz="2800" dirty="0" smtClean="0"/>
              <a:t> in undergraduate biology curricula”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7030A0"/>
                </a:solidFill>
              </a:rPr>
              <a:t>active and inquiry-based learning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engage faculty in professional 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incorporate new fields into the biology curriculum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improve assessment of student learning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improve transition from 2-year to 4 year institutions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7030A0"/>
                </a:solidFill>
              </a:rPr>
              <a:t>Incorporate authentic research experiences into undergraduate laboratory courses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34400" y="6400801"/>
            <a:ext cx="3810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89535D3D-57E7-4459-905E-AF313E265A19}" type="slidenum">
              <a:rPr lang="en-US" sz="1400" b="0">
                <a:solidFill>
                  <a:srgbClr val="C00000"/>
                </a:solidFill>
                <a:latin typeface="+mn-lt"/>
              </a:rPr>
              <a:pPr>
                <a:defRPr/>
              </a:pPr>
              <a:t>4</a:t>
            </a:fld>
            <a:endParaRPr lang="en-US" sz="1400" b="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51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01600"/>
            <a:ext cx="85344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CC"/>
                </a:solidFill>
              </a:rPr>
              <a:t>Examples of current RCN-UBE awards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31900"/>
            <a:ext cx="80010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Network in northeast between several small colleges and Pennsylvania State University for genomics research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Network in northwest to improve biology course instruction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Professional society (ASBMB) to improve teaching in biochemistry and molecular biology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7030A0"/>
                </a:solidFill>
              </a:rPr>
              <a:t>AIM-UP! Enhancing undergrad education using museum collections</a:t>
            </a:r>
            <a:endParaRPr lang="en-US" sz="2400" b="1" dirty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National network of course-based research experiences (CURE-NET)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Network focusing on introductory biology course experiences (e.g. REIL)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National network of </a:t>
            </a:r>
            <a:r>
              <a:rPr lang="en-US" sz="2400" dirty="0" err="1"/>
              <a:t>ethnobiologists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34400" y="6400801"/>
            <a:ext cx="3810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89535D3D-57E7-4459-905E-AF313E265A19}" type="slidenum">
              <a:rPr lang="en-US" sz="1400" b="0">
                <a:solidFill>
                  <a:srgbClr val="C00000"/>
                </a:solidFill>
                <a:latin typeface="+mn-lt"/>
              </a:rPr>
              <a:pPr>
                <a:defRPr/>
              </a:pPr>
              <a:t>5</a:t>
            </a:fld>
            <a:endParaRPr lang="en-US" sz="1400" b="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00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AIM-UP!: </a:t>
            </a:r>
            <a:r>
              <a:rPr lang="en-US" sz="3600" dirty="0"/>
              <a:t>Advancing Integration of Museums into Undergraduate Programs</a:t>
            </a:r>
            <a:br>
              <a:rPr lang="en-US" sz="3600" dirty="0"/>
            </a:br>
            <a:r>
              <a:rPr lang="en-US" sz="3600" dirty="0"/>
              <a:t>http://</a:t>
            </a:r>
            <a:r>
              <a:rPr lang="en-US" sz="3600" dirty="0" err="1"/>
              <a:t>www.aim-up.org</a:t>
            </a:r>
            <a:r>
              <a:rPr lang="en-US" sz="3600" dirty="0"/>
              <a:t>/</a:t>
            </a:r>
          </a:p>
        </p:txBody>
      </p:sp>
      <p:pic>
        <p:nvPicPr>
          <p:cNvPr id="4" name="Picture 3" descr="Spec_Lab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5029200" cy="3352800"/>
          </a:xfrm>
          <a:prstGeom prst="rect">
            <a:avLst/>
          </a:prstGeom>
        </p:spPr>
      </p:pic>
      <p:pic>
        <p:nvPicPr>
          <p:cNvPr id="5" name="Picture 4" descr="oeb275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48" y="3918516"/>
            <a:ext cx="3810000" cy="2845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1" y="1981200"/>
            <a:ext cx="35008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PI: Joe Cook, U New Mexico</a:t>
            </a:r>
          </a:p>
          <a:p>
            <a:r>
              <a:rPr lang="en-US" sz="2000" dirty="0" smtClean="0"/>
              <a:t>Participating institutions:</a:t>
            </a:r>
          </a:p>
          <a:p>
            <a:r>
              <a:rPr lang="en-US" sz="2000" dirty="0" smtClean="0"/>
              <a:t>Harvard, Berkeley, U</a:t>
            </a:r>
            <a:r>
              <a:rPr lang="en-US" sz="2000" dirty="0"/>
              <a:t> </a:t>
            </a:r>
            <a:r>
              <a:rPr lang="en-US" sz="2000" dirty="0" smtClean="0"/>
              <a:t>of Alaska, Occidental College, Iowa State, Central </a:t>
            </a:r>
            <a:r>
              <a:rPr lang="en-US" sz="2000" dirty="0" err="1" smtClean="0"/>
              <a:t>Mich</a:t>
            </a:r>
            <a:r>
              <a:rPr lang="en-US" sz="2000" dirty="0" smtClean="0"/>
              <a:t> U, 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07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971800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 smtClean="0"/>
              <a:t>MUSEUM COLLECTIONS AND CLIMATE CHANGE BIOLOGY</a:t>
            </a:r>
            <a:r>
              <a:rPr lang="en-US" altLang="en-US" sz="2400" b="1" dirty="0" smtClean="0"/>
              <a:t/>
            </a:r>
            <a:br>
              <a:rPr lang="en-US" altLang="en-US" sz="2400" b="1" dirty="0" smtClean="0"/>
            </a:br>
            <a:r>
              <a:rPr lang="en-US" altLang="en-US" sz="4000" b="1" dirty="0" smtClean="0"/>
              <a:t/>
            </a:r>
            <a:br>
              <a:rPr lang="en-US" altLang="en-US" sz="4000" b="1" dirty="0" smtClean="0"/>
            </a:br>
            <a:r>
              <a:rPr lang="en-US" altLang="en-US" sz="3200" b="1" dirty="0" smtClean="0"/>
              <a:t>An Introduction to </a:t>
            </a:r>
            <a:r>
              <a:rPr lang="en-US" altLang="en-US" sz="3200" b="1" dirty="0" smtClean="0">
                <a:hlinkClick r:id="rId2"/>
              </a:rPr>
              <a:t>AIM-UP!</a:t>
            </a:r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r>
              <a:rPr lang="en-US" altLang="en-US" sz="2800" b="1" dirty="0" smtClean="0"/>
              <a:t>Advancing the Integration of Museums into Undergraduate Programs</a:t>
            </a:r>
            <a:endParaRPr lang="en-US" altLang="en-US" sz="2800" dirty="0" smtClean="0"/>
          </a:p>
        </p:txBody>
      </p:sp>
      <p:pic>
        <p:nvPicPr>
          <p:cNvPr id="307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35646"/>
            <a:ext cx="4191000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1" y="42204"/>
            <a:ext cx="8285814" cy="6515965"/>
          </a:xfrm>
        </p:spPr>
      </p:pic>
    </p:spTree>
    <p:extLst>
      <p:ext uri="{BB962C8B-B14F-4D97-AF65-F5344CB8AC3E}">
        <p14:creationId xmlns:p14="http://schemas.microsoft.com/office/powerpoint/2010/main" val="34157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Value of Museum collections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altLang="en-US" dirty="0" smtClean="0"/>
              <a:t>Historical records, which serve as benchmarks</a:t>
            </a:r>
          </a:p>
          <a:p>
            <a:r>
              <a:rPr lang="en-US" altLang="en-US" dirty="0" smtClean="0"/>
              <a:t>Material evidence of things in a particular place at a particular time</a:t>
            </a:r>
          </a:p>
          <a:p>
            <a:r>
              <a:rPr lang="en-US" altLang="en-US" dirty="0" smtClean="0"/>
              <a:t>Define and identify species</a:t>
            </a:r>
          </a:p>
          <a:p>
            <a:r>
              <a:rPr lang="en-US" altLang="en-US" dirty="0" smtClean="0"/>
              <a:t>Preservation of rare 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1288</Words>
  <Application>Microsoft Office PowerPoint</Application>
  <PresentationFormat>On-screen Show (4:3)</PresentationFormat>
  <Paragraphs>199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メイリオ</vt:lpstr>
      <vt:lpstr>ＭＳ Ｐゴシック</vt:lpstr>
      <vt:lpstr>ＭＳ Ｐゴシック</vt:lpstr>
      <vt:lpstr>Arial</vt:lpstr>
      <vt:lpstr>Calibri</vt:lpstr>
      <vt:lpstr>Trebuchet MS</vt:lpstr>
      <vt:lpstr>ヒラギノ角ゴ ProN W3</vt:lpstr>
      <vt:lpstr>Office Theme</vt:lpstr>
      <vt:lpstr>PowerPoint Presentation</vt:lpstr>
      <vt:lpstr>Research Coordination Networks –  Undergraduate Biology Education  (RCN-UBE)</vt:lpstr>
      <vt:lpstr>Research Coordination Networks in Undergraduate Biology Education (RCN-UBE)</vt:lpstr>
      <vt:lpstr>Research Coordination Networks in Undergraduate Biology Education (RCN-UBE)</vt:lpstr>
      <vt:lpstr>Examples of current RCN-UBE awards</vt:lpstr>
      <vt:lpstr>AIM-UP!: Advancing Integration of Museums into Undergraduate Programs http://www.aim-up.org/</vt:lpstr>
      <vt:lpstr>MUSEUM COLLECTIONS AND CLIMATE CHANGE BIOLOGY  An Introduction to AIM-UP! Advancing the Integration of Museums into Undergraduate Programs</vt:lpstr>
      <vt:lpstr>PowerPoint Presentation</vt:lpstr>
      <vt:lpstr>Value of Museum collections</vt:lpstr>
      <vt:lpstr>Traditional uses of Museums in Undergraduate Education</vt:lpstr>
      <vt:lpstr>Endless uses for data!</vt:lpstr>
      <vt:lpstr>What do collections-based approaches add to undergrad education?</vt:lpstr>
      <vt:lpstr> Challenges</vt:lpstr>
      <vt:lpstr>AIM-UP!</vt:lpstr>
      <vt:lpstr>AIM-UP!--the network</vt:lpstr>
      <vt:lpstr>Products &amp; Goals</vt:lpstr>
      <vt:lpstr>PowerPoint Presentation</vt:lpstr>
      <vt:lpstr>PowerPoint Presentation</vt:lpstr>
      <vt:lpstr>Annual Conceptual Themes:</vt:lpstr>
      <vt:lpstr>Research Methods  in Plant Evolutionary Biology: From Field to Museum to Molecular Lab</vt:lpstr>
      <vt:lpstr>PowerPoint Presentation</vt:lpstr>
      <vt:lpstr>Niche Modeling -  Present/Future</vt:lpstr>
      <vt:lpstr>What Have the Students Learned So Far?</vt:lpstr>
      <vt:lpstr>What Have We Learned So Far?</vt:lpstr>
      <vt:lpstr>What have we learned about research experiences?</vt:lpstr>
      <vt:lpstr>Opportunities for student contribution and database use</vt:lpstr>
      <vt:lpstr>Accessible databases for student use</vt:lpstr>
      <vt:lpstr>Evaluations</vt:lpstr>
    </vt:vector>
  </TitlesOfParts>
  <Company>Harvard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Edwards</dc:creator>
  <cp:lastModifiedBy>Whorley, Joshua</cp:lastModifiedBy>
  <cp:revision>77</cp:revision>
  <dcterms:created xsi:type="dcterms:W3CDTF">2014-04-23T01:46:34Z</dcterms:created>
  <dcterms:modified xsi:type="dcterms:W3CDTF">2014-05-01T21:50:18Z</dcterms:modified>
</cp:coreProperties>
</file>