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2.xml" ContentType="application/vnd.openxmlformats-officedocument.presentationml.comments+xml"/>
  <Override PartName="/ppt/notesSlides/notesSlide18.xml" ContentType="application/vnd.openxmlformats-officedocument.presentationml.notesSlide+xml"/>
  <Override PartName="/ppt/comments/comment3.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Roesgen"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72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idx="5">
    <p:pos x="6000" y="0"/>
    <p:text>Starting here, we should remove these slides and incorporate the information and questions into the lab manual.</p:text>
  </p:cm>
</p:cmLst>
</file>

<file path=ppt/comments/comment2.xml><?xml version="1.0" encoding="utf-8"?>
<p:cmLst xmlns:a="http://schemas.openxmlformats.org/drawingml/2006/main" xmlns:r="http://schemas.openxmlformats.org/officeDocument/2006/relationships" xmlns:p="http://schemas.openxmlformats.org/presentationml/2006/main">
  <p:cm authorId="0" idx="2">
    <p:pos x="6000" y="0"/>
    <p:text>We also need to provide the students and TAs an overview of Genbank and Arctos so they know how to navigate them.  Maybe a labelled screen shot.</p:text>
  </p:cm>
  <p:cm authorId="0" idx="4">
    <p:pos x="6000" y="100"/>
    <p:text>I think we should switch the pie charts to a histogram and teach them how to make them by hand as well as on Excel. Maybe we should make a page or two of the lab manual into graph paper to give them a space to do this.</p:text>
  </p:cm>
</p:cmLst>
</file>

<file path=ppt/comments/comment3.xml><?xml version="1.0" encoding="utf-8"?>
<p:cmLst xmlns:a="http://schemas.openxmlformats.org/drawingml/2006/main" xmlns:r="http://schemas.openxmlformats.org/officeDocument/2006/relationships" xmlns:p="http://schemas.openxmlformats.org/presentationml/2006/main">
  <p:cm authorId="0" idx="3">
    <p:pos x="6000" y="0"/>
    <p:text>Maybe just a super brief reminder of DNA, RNA, amino acids and proteins. (Transcription and Translation)  This could be just 1 or 2 slides.</p:text>
  </p:cm>
</p:cmLst>
</file>

<file path=ppt/comments/comment4.xml><?xml version="1.0" encoding="utf-8"?>
<p:cmLst xmlns:a="http://schemas.openxmlformats.org/drawingml/2006/main" xmlns:r="http://schemas.openxmlformats.org/officeDocument/2006/relationships" xmlns:p="http://schemas.openxmlformats.org/presentationml/2006/main">
  <p:cm authorId="0" idx="1">
    <p:pos x="6000" y="0"/>
    <p:text>Let's put this in the lab manual and have them label the diagram with where they think each step is found on the dissociation curve individually.  They could share ideas within and THEN between groups as a class and give justifications.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200" b="0" i="0" u="none" strike="noStrike" cap="none">
                <a:solidFill>
                  <a:schemeClr val="dk1"/>
                </a:solidFill>
                <a:latin typeface="Calibri"/>
                <a:ea typeface="Calibri"/>
                <a:cs typeface="Calibri"/>
                <a:sym typeface="Calibri"/>
              </a:defRPr>
            </a:lvl2pPr>
            <a:lvl3pPr marL="914400" marR="0" lvl="2" indent="0" algn="l" rtl="0">
              <a:spcBef>
                <a:spcPts val="0"/>
              </a:spcBef>
              <a:defRPr sz="1200" b="0" i="0" u="none" strike="noStrike" cap="none">
                <a:solidFill>
                  <a:schemeClr val="dk1"/>
                </a:solidFill>
                <a:latin typeface="Calibri"/>
                <a:ea typeface="Calibri"/>
                <a:cs typeface="Calibri"/>
                <a:sym typeface="Calibri"/>
              </a:defRPr>
            </a:lvl3pPr>
            <a:lvl4pPr marL="1371600" marR="0" lvl="3" indent="0" algn="l" rtl="0">
              <a:spcBef>
                <a:spcPts val="0"/>
              </a:spcBef>
              <a:defRPr sz="1200" b="0" i="0" u="none" strike="noStrike" cap="none">
                <a:solidFill>
                  <a:schemeClr val="dk1"/>
                </a:solidFill>
                <a:latin typeface="Calibri"/>
                <a:ea typeface="Calibri"/>
                <a:cs typeface="Calibri"/>
                <a:sym typeface="Calibri"/>
              </a:defRPr>
            </a:lvl4pPr>
            <a:lvl5pPr marL="1828800" marR="0" lvl="4" indent="0" algn="l" rtl="0">
              <a:spcBef>
                <a:spcPts val="0"/>
              </a:spcBef>
              <a:defRPr sz="1200" b="0" i="0" u="none" strike="noStrike" cap="none">
                <a:solidFill>
                  <a:schemeClr val="dk1"/>
                </a:solidFill>
                <a:latin typeface="Calibri"/>
                <a:ea typeface="Calibri"/>
                <a:cs typeface="Calibri"/>
                <a:sym typeface="Calibri"/>
              </a:defRPr>
            </a:lvl5pPr>
            <a:lvl6pPr marL="2286000" marR="0" lvl="5" indent="0" algn="l" rtl="0">
              <a:spcBef>
                <a:spcPts val="0"/>
              </a:spcBef>
              <a:defRPr sz="1200" b="0" i="0" u="none" strike="noStrike" cap="none">
                <a:solidFill>
                  <a:schemeClr val="dk1"/>
                </a:solidFill>
                <a:latin typeface="Calibri"/>
                <a:ea typeface="Calibri"/>
                <a:cs typeface="Calibri"/>
                <a:sym typeface="Calibri"/>
              </a:defRPr>
            </a:lvl6pPr>
            <a:lvl7pPr marL="2743200" marR="0" lvl="6" indent="0" algn="l" rtl="0">
              <a:spcBef>
                <a:spcPts val="0"/>
              </a:spcBef>
              <a:defRPr sz="1200" b="0" i="0" u="none" strike="noStrike" cap="none">
                <a:solidFill>
                  <a:schemeClr val="dk1"/>
                </a:solidFill>
                <a:latin typeface="Calibri"/>
                <a:ea typeface="Calibri"/>
                <a:cs typeface="Calibri"/>
                <a:sym typeface="Calibri"/>
              </a:defRPr>
            </a:lvl7pPr>
            <a:lvl8pPr marL="3200400" marR="0" lvl="7" indent="0" algn="l" rtl="0">
              <a:spcBef>
                <a:spcPts val="0"/>
              </a:spcBef>
              <a:defRPr sz="1200" b="0" i="0" u="none" strike="noStrike" cap="none">
                <a:solidFill>
                  <a:schemeClr val="dk1"/>
                </a:solidFill>
                <a:latin typeface="Calibri"/>
                <a:ea typeface="Calibri"/>
                <a:cs typeface="Calibri"/>
                <a:sym typeface="Calibri"/>
              </a:defRPr>
            </a:lvl8pPr>
            <a:lvl9pPr marL="3657600" marR="0" lvl="8" indent="0" algn="l" rtl="0">
              <a:spcBef>
                <a:spcPts val="0"/>
              </a:spcBef>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368473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Today’s challenge will be to use your knowledge of hemoglobin function to integrate from the chemical level to the whole organism level up to populations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From (1) </a:t>
            </a:r>
            <a:r>
              <a:rPr lang="en-US" sz="1200" b="1" i="0" u="none" strike="noStrike" cap="none">
                <a:solidFill>
                  <a:schemeClr val="dk1"/>
                </a:solidFill>
                <a:latin typeface="Calibri"/>
                <a:ea typeface="Calibri"/>
                <a:cs typeface="Calibri"/>
                <a:sym typeface="Calibri"/>
              </a:rPr>
              <a:t>DNA</a:t>
            </a:r>
            <a:r>
              <a:rPr lang="en-US" sz="1200" b="0" i="0" u="none" strike="noStrike" cap="none">
                <a:solidFill>
                  <a:schemeClr val="dk1"/>
                </a:solidFill>
                <a:latin typeface="Calibri"/>
                <a:ea typeface="Calibri"/>
                <a:cs typeface="Calibri"/>
                <a:sym typeface="Calibri"/>
              </a:rPr>
              <a:t> to (2) </a:t>
            </a:r>
            <a:r>
              <a:rPr lang="en-US" sz="1200" b="1" i="0" u="none" strike="noStrike" cap="none">
                <a:solidFill>
                  <a:schemeClr val="dk1"/>
                </a:solidFill>
                <a:latin typeface="Calibri"/>
                <a:ea typeface="Calibri"/>
                <a:cs typeface="Calibri"/>
                <a:sym typeface="Calibri"/>
              </a:rPr>
              <a:t>amino acid </a:t>
            </a:r>
            <a:r>
              <a:rPr lang="en-US" sz="1200" b="0" i="0" u="none" strike="noStrike" cap="none">
                <a:solidFill>
                  <a:schemeClr val="dk1"/>
                </a:solidFill>
                <a:latin typeface="Calibri"/>
                <a:ea typeface="Calibri"/>
                <a:cs typeface="Calibri"/>
                <a:sym typeface="Calibri"/>
              </a:rPr>
              <a:t>substitutions that affect (3) </a:t>
            </a:r>
            <a:r>
              <a:rPr lang="en-US" sz="1200" b="1" i="0" u="none" strike="noStrike" cap="none">
                <a:solidFill>
                  <a:schemeClr val="dk1"/>
                </a:solidFill>
                <a:latin typeface="Calibri"/>
                <a:ea typeface="Calibri"/>
                <a:cs typeface="Calibri"/>
                <a:sym typeface="Calibri"/>
              </a:rPr>
              <a:t>hemoglobin protein function</a:t>
            </a:r>
            <a:r>
              <a:rPr lang="en-US" sz="1200" b="0" i="0" u="none" strike="noStrike" cap="none">
                <a:solidFill>
                  <a:schemeClr val="dk1"/>
                </a:solidFill>
                <a:latin typeface="Calibri"/>
                <a:ea typeface="Calibri"/>
                <a:cs typeface="Calibri"/>
                <a:sym typeface="Calibri"/>
              </a:rPr>
              <a:t> which (4) impacts the biology of a </a:t>
            </a:r>
            <a:r>
              <a:rPr lang="en-US" sz="1200" b="1" i="0" u="none" strike="noStrike" cap="none">
                <a:solidFill>
                  <a:schemeClr val="dk1"/>
                </a:solidFill>
                <a:latin typeface="Calibri"/>
                <a:ea typeface="Calibri"/>
                <a:cs typeface="Calibri"/>
                <a:sym typeface="Calibri"/>
              </a:rPr>
              <a:t>whole organism</a:t>
            </a:r>
            <a:r>
              <a:rPr lang="en-US" sz="1200" b="0" i="0" u="none" strike="noStrike" cap="none">
                <a:solidFill>
                  <a:schemeClr val="dk1"/>
                </a:solidFill>
                <a:latin typeface="Calibri"/>
                <a:ea typeface="Calibri"/>
                <a:cs typeface="Calibri"/>
                <a:sym typeface="Calibri"/>
              </a:rPr>
              <a:t> and (5) can be the target of natural selection among </a:t>
            </a:r>
            <a:r>
              <a:rPr lang="en-US" sz="1200" b="1" i="0" u="none" strike="noStrike" cap="none">
                <a:solidFill>
                  <a:schemeClr val="dk1"/>
                </a:solidFill>
                <a:latin typeface="Calibri"/>
                <a:ea typeface="Calibri"/>
                <a:cs typeface="Calibri"/>
                <a:sym typeface="Calibri"/>
              </a:rPr>
              <a:t>natural populations</a:t>
            </a:r>
            <a:r>
              <a:rPr lang="en-US" sz="1200" b="0" i="0" u="none" strike="noStrike" cap="none">
                <a:solidFill>
                  <a:schemeClr val="dk1"/>
                </a:solidFill>
                <a:latin typeface="Calibri"/>
                <a:ea typeface="Calibri"/>
                <a:cs typeface="Calibri"/>
                <a:sym typeface="Calibri"/>
              </a:rPr>
              <a:t>, which can facilitate changes in (1) DNA sequences</a:t>
            </a:r>
          </a:p>
        </p:txBody>
      </p:sp>
      <p:sp>
        <p:nvSpPr>
          <p:cNvPr id="189" name="Shape 1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8" name="Shape 2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Organisms that have genetic adaptions to low oxygen environments have evolved genetically based mechanisms to cope with lower partial pressure of oxygen and deliver sufficient amounts of oxygen to the tissues.</a:t>
            </a:r>
          </a:p>
        </p:txBody>
      </p:sp>
      <p:sp>
        <p:nvSpPr>
          <p:cNvPr id="224" name="Shape 2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Page 29 in the reading – the high-affinity a</a:t>
            </a:r>
            <a:r>
              <a:rPr lang="en-US" sz="1200" b="0" i="0" u="none" strike="noStrike" cap="none" baseline="30000">
                <a:solidFill>
                  <a:schemeClr val="dk1"/>
                </a:solidFill>
                <a:latin typeface="Calibri"/>
                <a:ea typeface="Calibri"/>
                <a:cs typeface="Calibri"/>
                <a:sym typeface="Calibri"/>
              </a:rPr>
              <a:t>0</a:t>
            </a:r>
            <a:r>
              <a:rPr lang="en-US" sz="1200" b="0" i="0" u="none" strike="noStrike" cap="none">
                <a:solidFill>
                  <a:schemeClr val="dk1"/>
                </a:solidFill>
                <a:latin typeface="Calibri"/>
                <a:ea typeface="Calibri"/>
                <a:cs typeface="Calibri"/>
                <a:sym typeface="Calibri"/>
              </a:rPr>
              <a:t>c</a:t>
            </a:r>
            <a:r>
              <a:rPr lang="en-US" sz="1200" b="0" i="0" u="none" strike="noStrike" cap="none" baseline="30000">
                <a:solidFill>
                  <a:schemeClr val="dk1"/>
                </a:solidFill>
                <a:latin typeface="Calibri"/>
                <a:ea typeface="Calibri"/>
                <a:cs typeface="Calibri"/>
                <a:sym typeface="Calibri"/>
              </a:rPr>
              <a:t>0</a:t>
            </a:r>
            <a:r>
              <a:rPr lang="en-US" sz="1200" b="0" i="0" u="none" strike="noStrike" cap="none">
                <a:solidFill>
                  <a:schemeClr val="dk1"/>
                </a:solidFill>
                <a:latin typeface="Calibri"/>
                <a:ea typeface="Calibri"/>
                <a:cs typeface="Calibri"/>
                <a:sym typeface="Calibri"/>
              </a:rPr>
              <a:t> alleles probably hinder the release of oxygen in low altitude environments with relatively high partial pressure of oxygen.</a:t>
            </a:r>
          </a:p>
        </p:txBody>
      </p:sp>
      <p:sp>
        <p:nvSpPr>
          <p:cNvPr id="230" name="Shape 2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high flying birds (Bar-headed goose – awesome example); vicuña, llamas and other camelids; deer mice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 left shift means that hemoglobin has a higher affinity for oxygen binding and a right shift means hemoglobin has a lower affinity for oxygen binding. Different factors (Environment conditions, evolutionary history) can lead to shifts in either direction.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 left shift means that hemoglobin will bind oxygen more easily at lower partial pressures of oxygen.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 TAs: A left shift will help an organism </a:t>
            </a:r>
            <a:r>
              <a:rPr lang="en-US" sz="1200" b="1" i="0" u="none" strike="noStrike" cap="none">
                <a:solidFill>
                  <a:schemeClr val="dk1"/>
                </a:solidFill>
                <a:latin typeface="Calibri"/>
                <a:ea typeface="Calibri"/>
                <a:cs typeface="Calibri"/>
                <a:sym typeface="Calibri"/>
              </a:rPr>
              <a:t>gain O2</a:t>
            </a:r>
            <a:r>
              <a:rPr lang="en-US" sz="1200" b="0" i="0" u="none" strike="noStrike" cap="none">
                <a:solidFill>
                  <a:schemeClr val="dk1"/>
                </a:solidFill>
                <a:latin typeface="Calibri"/>
                <a:ea typeface="Calibri"/>
                <a:cs typeface="Calibri"/>
                <a:sym typeface="Calibri"/>
              </a:rPr>
              <a:t> from the atmosphere at the blood-air barrier in the lungs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 right shift means that hemoglobin will drop oxygen more easily at higher partial pressures of oxygen.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 TAs: A right shift will help an organism </a:t>
            </a:r>
            <a:r>
              <a:rPr lang="en-US" sz="1200" b="1" i="0" u="none" strike="noStrike" cap="none">
                <a:solidFill>
                  <a:schemeClr val="dk1"/>
                </a:solidFill>
                <a:latin typeface="Calibri"/>
                <a:ea typeface="Calibri"/>
                <a:cs typeface="Calibri"/>
                <a:sym typeface="Calibri"/>
              </a:rPr>
              <a:t>deliver O2</a:t>
            </a:r>
            <a:r>
              <a:rPr lang="en-US" sz="1200" b="0" i="0" u="none" strike="noStrike" cap="none">
                <a:solidFill>
                  <a:schemeClr val="dk1"/>
                </a:solidFill>
                <a:latin typeface="Calibri"/>
                <a:ea typeface="Calibri"/>
                <a:cs typeface="Calibri"/>
                <a:sym typeface="Calibri"/>
              </a:rPr>
              <a:t> to tissues; an example of this is the Bohr effect which results from a rise in pH.</a:t>
            </a:r>
          </a:p>
        </p:txBody>
      </p:sp>
      <p:sp>
        <p:nvSpPr>
          <p:cNvPr id="243" name="Shape 24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Where is oxygen scarce? Burrowing! Diving! Aerial migration (transitory)!</a:t>
            </a:r>
          </a:p>
        </p:txBody>
      </p:sp>
      <p:sp>
        <p:nvSpPr>
          <p:cNvPr id="249" name="Shape 2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TAs:</a:t>
            </a:r>
            <a:r>
              <a:rPr lang="en-US" sz="1200" b="0" i="0" u="none" strike="noStrike" cap="none">
                <a:solidFill>
                  <a:schemeClr val="dk1"/>
                </a:solidFill>
                <a:latin typeface="Calibri"/>
                <a:ea typeface="Calibri"/>
                <a:cs typeface="Calibri"/>
                <a:sym typeface="Calibri"/>
              </a:rPr>
              <a:t> Pause here for students to work their way, in groups through Activity I, Tasks 1-3.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Also, draw large map with the following features on board:</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 East/west border between Kansas and Colorado near center, label Kansas on right and Colorado on left</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 Tall mountains on left hand edge of map (in Colorado); triangles are fine! Label this site “Mt. Evans, CO” at top. Students will draw the Mt. Evans allele frequency pie charts below this label.</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 foothills closer to Colorado side of Colorado/Kansas border. Label this site “Bonny Reservoir, CO” at top. Students should draw pie charts below this label.</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 Label site east of Colorado/Kansas border “Fort Larned, KS”</a:t>
            </a:r>
          </a:p>
          <a:p>
            <a:pPr marL="0" marR="0" lvl="0" indent="0" algn="l" rtl="0">
              <a:spcBef>
                <a:spcPts val="0"/>
              </a:spcBef>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Recommendation: Make sure students label the position of their pie charts and the amino acid represented by each slice in their pie! You can even label spots for each pie chart – pos. 50 on top, then pos. 57 in middle, then pos. 64 on bottom for each location.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When students have finished those tasks, come back together as a class to discuss geographic allele frequency shifts (pie charts drawn on board)</a:t>
            </a:r>
          </a:p>
        </p:txBody>
      </p:sp>
      <p:sp>
        <p:nvSpPr>
          <p:cNvPr id="256" name="Shape 2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Figure 4 with the labels for the 5 amino acid changes the students are looking at.</a:t>
            </a: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This projected might make it easier for the students to see the differences in the amino acid sequences. </a:t>
            </a:r>
          </a:p>
        </p:txBody>
      </p:sp>
      <p:sp>
        <p:nvSpPr>
          <p:cNvPr id="269" name="Shape 2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side chain on the 64</a:t>
            </a:r>
            <a:r>
              <a:rPr lang="en-US" sz="1200" b="0" i="0" u="none" strike="noStrike" cap="none" baseline="30000">
                <a:solidFill>
                  <a:schemeClr val="dk1"/>
                </a:solidFill>
                <a:latin typeface="Calibri"/>
                <a:ea typeface="Calibri"/>
                <a:cs typeface="Calibri"/>
                <a:sym typeface="Calibri"/>
              </a:rPr>
              <a:t>th</a:t>
            </a:r>
            <a:r>
              <a:rPr lang="en-US" sz="1200" b="0" i="0" u="none" strike="noStrike" cap="none">
                <a:solidFill>
                  <a:schemeClr val="dk1"/>
                </a:solidFill>
                <a:latin typeface="Calibri"/>
                <a:ea typeface="Calibri"/>
                <a:cs typeface="Calibri"/>
                <a:sym typeface="Calibri"/>
              </a:rPr>
              <a:t> amino acid (aspartic acid) in low elevations is hypothesized to interfere with oxygen binding (circled in green).</a:t>
            </a:r>
          </a:p>
        </p:txBody>
      </p:sp>
      <p:sp>
        <p:nvSpPr>
          <p:cNvPr id="281" name="Shape 2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Look at Figure 1 (top left) from Storz et al. 2010 Journal of Experimental Biology</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Is HB more likely to grab oxygen or drop it at each of stage on the diagram? Where would that be (approximately) on the disassociation curve?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 left shift means that hemoglobin will bind oxygen more easily at lower partial pressures of oxygen.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 TAs: A left shift will help an organism </a:t>
            </a:r>
            <a:r>
              <a:rPr lang="en-US" sz="1200" b="1" i="0" u="none" strike="noStrike" cap="none">
                <a:solidFill>
                  <a:schemeClr val="dk1"/>
                </a:solidFill>
                <a:latin typeface="Calibri"/>
                <a:ea typeface="Calibri"/>
                <a:cs typeface="Calibri"/>
                <a:sym typeface="Calibri"/>
              </a:rPr>
              <a:t>gain O2</a:t>
            </a:r>
            <a:r>
              <a:rPr lang="en-US" sz="1200" b="0" i="0" u="none" strike="noStrike" cap="none">
                <a:solidFill>
                  <a:schemeClr val="dk1"/>
                </a:solidFill>
                <a:latin typeface="Calibri"/>
                <a:ea typeface="Calibri"/>
                <a:cs typeface="Calibri"/>
                <a:sym typeface="Calibri"/>
              </a:rPr>
              <a:t> from the atmosphere at the blood-air barrier in the lungs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 right shift means that hemoglobin will drop oxygen more easily at higher partial pressures of oxygen.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 TAs: A right shift will help an organism </a:t>
            </a:r>
            <a:r>
              <a:rPr lang="en-US" sz="1200" b="1" i="0" u="none" strike="noStrike" cap="none">
                <a:solidFill>
                  <a:schemeClr val="dk1"/>
                </a:solidFill>
                <a:latin typeface="Calibri"/>
                <a:ea typeface="Calibri"/>
                <a:cs typeface="Calibri"/>
                <a:sym typeface="Calibri"/>
              </a:rPr>
              <a:t>deliver O2</a:t>
            </a:r>
            <a:r>
              <a:rPr lang="en-US" sz="1200" b="0" i="0" u="none" strike="noStrike" cap="none">
                <a:solidFill>
                  <a:schemeClr val="dk1"/>
                </a:solidFill>
                <a:latin typeface="Calibri"/>
                <a:ea typeface="Calibri"/>
                <a:cs typeface="Calibri"/>
                <a:sym typeface="Calibri"/>
              </a:rPr>
              <a:t> to tissues.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 An example of a right shift is the Bohr effect which results from a rise in pH due to actively respiring tissues (produce CO2, which react with H20 to produce H+, raising pH in respiring tissues and stimulating Hb to drop O2.</a:t>
            </a:r>
          </a:p>
        </p:txBody>
      </p:sp>
      <p:sp>
        <p:nvSpPr>
          <p:cNvPr id="295" name="Shape 2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9" name="Shape 1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oxygen-hemoglobin dissociation curve describes the relationship between partial pressure of oxygen (x axis) and the oxygen saturation (y axis).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At low oxygen partial pressure (P</a:t>
            </a:r>
            <a:r>
              <a:rPr lang="en-US" sz="1200" b="0" i="0" u="none" strike="noStrike" cap="none" baseline="-25000">
                <a:solidFill>
                  <a:schemeClr val="dk1"/>
                </a:solidFill>
                <a:latin typeface="Calibri"/>
                <a:ea typeface="Calibri"/>
                <a:cs typeface="Calibri"/>
                <a:sym typeface="Calibri"/>
              </a:rPr>
              <a:t>O2</a:t>
            </a:r>
            <a:r>
              <a:rPr lang="en-US" sz="1200" b="0" i="0" u="none" strike="noStrike" cap="none">
                <a:solidFill>
                  <a:schemeClr val="dk1"/>
                </a:solidFill>
                <a:latin typeface="Calibri"/>
                <a:ea typeface="Calibri"/>
                <a:cs typeface="Calibri"/>
                <a:sym typeface="Calibri"/>
              </a:rPr>
              <a:t>), few hemoglobin proteins have bound any oxygen. As P</a:t>
            </a:r>
            <a:r>
              <a:rPr lang="en-US" sz="1200" b="0" i="0" u="none" strike="noStrike" cap="none" baseline="-25000">
                <a:solidFill>
                  <a:schemeClr val="dk1"/>
                </a:solidFill>
                <a:latin typeface="Calibri"/>
                <a:ea typeface="Calibri"/>
                <a:cs typeface="Calibri"/>
                <a:sym typeface="Calibri"/>
              </a:rPr>
              <a:t>O2</a:t>
            </a:r>
            <a:r>
              <a:rPr lang="en-US" sz="1200" b="0" i="0" u="none" strike="noStrike" cap="none">
                <a:solidFill>
                  <a:schemeClr val="dk1"/>
                </a:solidFill>
                <a:latin typeface="Calibri"/>
                <a:ea typeface="Calibri"/>
                <a:cs typeface="Calibri"/>
                <a:sym typeface="Calibri"/>
              </a:rPr>
              <a:t> increases, the number of hemoglobin proteins that have bound oxygen and the amount of oxygen that is bound rapidly increase, resulting in a </a:t>
            </a:r>
            <a:r>
              <a:rPr lang="en-US" sz="1200" b="0" i="1" u="none" strike="noStrike" cap="none">
                <a:solidFill>
                  <a:schemeClr val="dk1"/>
                </a:solidFill>
                <a:latin typeface="Calibri"/>
                <a:ea typeface="Calibri"/>
                <a:cs typeface="Calibri"/>
                <a:sym typeface="Calibri"/>
              </a:rPr>
              <a:t>sigmoidal</a:t>
            </a:r>
            <a:r>
              <a:rPr lang="en-US" sz="1200" b="0" i="0" u="none" strike="noStrike" cap="none">
                <a:solidFill>
                  <a:schemeClr val="dk1"/>
                </a:solidFill>
                <a:latin typeface="Calibri"/>
                <a:ea typeface="Calibri"/>
                <a:cs typeface="Calibri"/>
                <a:sym typeface="Calibri"/>
              </a:rPr>
              <a:t> curve. This shape of the curve is the result of the cooperative binding of oxygen to hemoglobin; as oxygen binds to hemoglobin, it results in a conformational change that increases the affinity of hemoglobin to O</a:t>
            </a:r>
            <a:r>
              <a:rPr lang="en-US" sz="1200" b="0" i="0" u="none" strike="noStrike" cap="none" baseline="-25000">
                <a:solidFill>
                  <a:schemeClr val="dk1"/>
                </a:solidFill>
                <a:latin typeface="Calibri"/>
                <a:ea typeface="Calibri"/>
                <a:cs typeface="Calibri"/>
                <a:sym typeface="Calibri"/>
              </a:rPr>
              <a:t>2</a:t>
            </a:r>
            <a:r>
              <a:rPr lang="en-US" sz="1200" b="0" i="0" u="none" strike="noStrike" cap="none">
                <a:solidFill>
                  <a:schemeClr val="dk1"/>
                </a:solidFill>
                <a:latin typeface="Calibri"/>
                <a:ea typeface="Calibri"/>
                <a:cs typeface="Calibri"/>
                <a:sym typeface="Calibri"/>
              </a:rPr>
              <a:t>. This makes it easier for Hb to bind MORE oxygen once it has bound a single oxygen molecule.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At high P</a:t>
            </a:r>
            <a:r>
              <a:rPr lang="en-US" sz="1200" b="0" i="0" u="none" strike="noStrike" cap="none" baseline="-25000">
                <a:solidFill>
                  <a:schemeClr val="dk1"/>
                </a:solidFill>
                <a:latin typeface="Calibri"/>
                <a:ea typeface="Calibri"/>
                <a:cs typeface="Calibri"/>
                <a:sym typeface="Calibri"/>
              </a:rPr>
              <a:t>O2</a:t>
            </a:r>
            <a:r>
              <a:rPr lang="en-US" sz="1200" b="0" i="0" u="none" strike="noStrike" cap="none">
                <a:solidFill>
                  <a:schemeClr val="dk1"/>
                </a:solidFill>
                <a:latin typeface="Calibri"/>
                <a:ea typeface="Calibri"/>
                <a:cs typeface="Calibri"/>
                <a:sym typeface="Calibri"/>
              </a:rPr>
              <a:t>, hemoglobin becomes saturated, meaning it has bound 4 oxygen molecules to nearly all available hemoglobin molecules.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This characteristic shape describes the affinity of hemoglobin to oxygen.</a:t>
            </a:r>
          </a:p>
        </p:txBody>
      </p:sp>
      <p:sp>
        <p:nvSpPr>
          <p:cNvPr id="121" name="Shape 1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oxygen-hemoglobin dissociation curve describes the relationship between partial pressure of oxygen (x axis) and the oxygen saturation (y axis).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This characteristic shape describes the affinity of hemoglobin to oxygen under a specific set of environmental conditions (pH, presence of organic phosphates, other allosteric affectors).</a:t>
            </a:r>
          </a:p>
        </p:txBody>
      </p:sp>
      <p:sp>
        <p:nvSpPr>
          <p:cNvPr id="138" name="Shape 1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Depending on the species, hemoglobin-oxygen affinity may be higher or lower. A species with a left-shifted ODC has a higher affinity for O2 – the hemoglobin of this species binds O2 more easily.</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The P</a:t>
            </a:r>
            <a:r>
              <a:rPr lang="en-US" sz="1200" b="0" i="0" u="none" strike="noStrike" cap="none" baseline="-25000">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 helps describe the Hb-O2 affinity; it is the partial pressure of O</a:t>
            </a:r>
            <a:r>
              <a:rPr lang="en-US" sz="1200" b="0" i="0" u="none" strike="noStrike" cap="none" baseline="-25000">
                <a:solidFill>
                  <a:schemeClr val="dk1"/>
                </a:solidFill>
                <a:latin typeface="Calibri"/>
                <a:ea typeface="Calibri"/>
                <a:cs typeface="Calibri"/>
                <a:sym typeface="Calibri"/>
              </a:rPr>
              <a:t>2</a:t>
            </a:r>
            <a:r>
              <a:rPr lang="en-US" sz="1200" b="0" i="0" u="none" strike="noStrike" cap="none">
                <a:solidFill>
                  <a:schemeClr val="dk1"/>
                </a:solidFill>
                <a:latin typeface="Calibri"/>
                <a:ea typeface="Calibri"/>
                <a:cs typeface="Calibri"/>
                <a:sym typeface="Calibri"/>
              </a:rPr>
              <a:t> </a:t>
            </a:r>
            <a:r>
              <a:rPr lang="en-US" sz="1200" b="0" i="0" u="none" strike="noStrike" cap="none" baseline="-25000">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at which 50% of all hemoglobin molecules have bound oxygen.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 higher P</a:t>
            </a:r>
            <a:r>
              <a:rPr lang="en-US" sz="1200" b="0" i="0" u="none" strike="noStrike" cap="none" baseline="-25000">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 describes a lower affinity for hemoglobin and oxygen. A lower P</a:t>
            </a:r>
            <a:r>
              <a:rPr lang="en-US" sz="1200" b="0" i="0" u="none" strike="noStrike" cap="none" baseline="-25000">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 describes a higher affinity; oxygen will bind more easily to a hemoglobin with a lower P</a:t>
            </a:r>
            <a:r>
              <a:rPr lang="en-US" sz="1200" b="0" i="0" u="none" strike="noStrike" cap="none" baseline="-25000">
                <a:solidFill>
                  <a:schemeClr val="dk1"/>
                </a:solidFill>
                <a:latin typeface="Calibri"/>
                <a:ea typeface="Calibri"/>
                <a:cs typeface="Calibri"/>
                <a:sym typeface="Calibri"/>
              </a:rPr>
              <a:t>50</a:t>
            </a:r>
            <a:r>
              <a:rPr lang="en-US" sz="1200" b="0" i="0" u="none" strike="noStrike" cap="none">
                <a:solidFill>
                  <a:schemeClr val="dk1"/>
                </a:solidFill>
                <a:latin typeface="Calibri"/>
                <a:ea typeface="Calibri"/>
                <a:cs typeface="Calibri"/>
                <a:sym typeface="Calibri"/>
              </a:rPr>
              <a: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Hb-O2 binding curve can also be impacted by the environmental conditions (chemical conditions) in which the hemoglobin is acting – see next slide.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120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This is a </a:t>
            </a:r>
            <a:r>
              <a:rPr lang="en-US" sz="1200" b="0" i="1" u="none" strike="noStrike" cap="none">
                <a:solidFill>
                  <a:schemeClr val="dk1"/>
                </a:solidFill>
                <a:latin typeface="Calibri"/>
                <a:ea typeface="Calibri"/>
                <a:cs typeface="Calibri"/>
                <a:sym typeface="Calibri"/>
              </a:rPr>
              <a:t>reversible</a:t>
            </a:r>
            <a:r>
              <a:rPr lang="en-US" sz="1200" b="0" i="0" u="none" strike="noStrike" cap="none">
                <a:solidFill>
                  <a:schemeClr val="dk1"/>
                </a:solidFill>
                <a:latin typeface="Calibri"/>
                <a:ea typeface="Calibri"/>
                <a:cs typeface="Calibri"/>
                <a:sym typeface="Calibri"/>
              </a:rPr>
              <a:t> reaction between two conformations of hemoglobin, the T (tense) state and the R (relaxed) state. The two states have different affinities for oxygen.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addition to oxygen, hemoglobin may also bind several allosteric affectors (not all of which are listed!). The presence of allosteric affectors H</a:t>
            </a:r>
            <a:r>
              <a:rPr lang="en-US" sz="1200" b="0" i="0" u="none" strike="noStrike" cap="none" baseline="30000">
                <a:solidFill>
                  <a:schemeClr val="dk1"/>
                </a:solidFill>
                <a:latin typeface="Calibri"/>
                <a:ea typeface="Calibri"/>
                <a:cs typeface="Calibri"/>
                <a:sym typeface="Calibri"/>
              </a:rPr>
              <a:t>+</a:t>
            </a:r>
            <a:r>
              <a:rPr lang="en-US" sz="1200" b="0" i="0" u="none" strike="noStrike" cap="none">
                <a:solidFill>
                  <a:schemeClr val="dk1"/>
                </a:solidFill>
                <a:latin typeface="Calibri"/>
                <a:ea typeface="Calibri"/>
                <a:cs typeface="Calibri"/>
                <a:sym typeface="Calibri"/>
              </a:rPr>
              <a:t>, Cl</a:t>
            </a:r>
            <a:r>
              <a:rPr lang="en-US" sz="1200" b="0" i="0" u="none" strike="noStrike" cap="none" baseline="30000">
                <a:solidFill>
                  <a:schemeClr val="dk1"/>
                </a:solidFill>
                <a:latin typeface="Calibri"/>
                <a:ea typeface="Calibri"/>
                <a:cs typeface="Calibri"/>
                <a:sym typeface="Calibri"/>
              </a:rPr>
              <a:t>-</a:t>
            </a:r>
            <a:r>
              <a:rPr lang="en-US" sz="1200" b="0" i="0" u="none" strike="noStrike" cap="none">
                <a:solidFill>
                  <a:schemeClr val="dk1"/>
                </a:solidFill>
                <a:latin typeface="Calibri"/>
                <a:ea typeface="Calibri"/>
                <a:cs typeface="Calibri"/>
                <a:sym typeface="Calibri"/>
              </a:rPr>
              <a:t> and organic phosphates (OPH) can impact the proportion of Hb molecules in the T and R state. These allosteric affectors stabalize the T state (the low affinity state), resulting fewer Hb bound to O</a:t>
            </a:r>
            <a:r>
              <a:rPr lang="en-US" sz="1200" b="0" i="0" u="none" strike="noStrike" cap="none" baseline="-25000">
                <a:solidFill>
                  <a:schemeClr val="dk1"/>
                </a:solidFill>
                <a:latin typeface="Calibri"/>
                <a:ea typeface="Calibri"/>
                <a:cs typeface="Calibri"/>
                <a:sym typeface="Calibri"/>
              </a:rPr>
              <a:t>2</a:t>
            </a:r>
            <a:r>
              <a:rPr lang="en-US" sz="1200" b="0" i="0" u="none" strike="noStrike" cap="none">
                <a:solidFill>
                  <a:schemeClr val="dk1"/>
                </a:solidFill>
                <a:latin typeface="Calibri"/>
                <a:ea typeface="Calibri"/>
                <a:cs typeface="Calibri"/>
                <a:sym typeface="Calibri"/>
              </a:rPr>
              <a:t> at a particular partial pressure of oxygen (see next slide).</a:t>
            </a:r>
          </a:p>
        </p:txBody>
      </p:sp>
      <p:sp>
        <p:nvSpPr>
          <p:cNvPr id="160" name="Shape 1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4" name="Shape 1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lvl="1"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lvl="2"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lvl="3"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lvl="1"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lvl="2"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lvl="3"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lvl="1"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lvl="2"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lvl="3"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l" rtl="0">
              <a:spcBef>
                <a:spcPts val="0"/>
              </a:spcBef>
              <a:defRPr sz="4000" b="1" cap="none"/>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Clr>
                <a:srgbClr val="888888"/>
              </a:buClr>
              <a:buFont typeface="Calibri"/>
              <a:buNone/>
              <a:defRPr sz="2000">
                <a:solidFill>
                  <a:srgbClr val="888888"/>
                </a:solidFill>
              </a:defRPr>
            </a:lvl1pPr>
            <a:lvl2pPr marL="457200" lvl="1" indent="0" rtl="0">
              <a:spcBef>
                <a:spcPts val="0"/>
              </a:spcBef>
              <a:buClr>
                <a:srgbClr val="888888"/>
              </a:buClr>
              <a:buFont typeface="Calibri"/>
              <a:buNone/>
              <a:defRPr sz="1800">
                <a:solidFill>
                  <a:srgbClr val="888888"/>
                </a:solidFill>
              </a:defRPr>
            </a:lvl2pPr>
            <a:lvl3pPr marL="914400" lvl="2" indent="0" rtl="0">
              <a:spcBef>
                <a:spcPts val="0"/>
              </a:spcBef>
              <a:buClr>
                <a:srgbClr val="888888"/>
              </a:buClr>
              <a:buFont typeface="Calibri"/>
              <a:buNone/>
              <a:defRPr sz="1600">
                <a:solidFill>
                  <a:srgbClr val="888888"/>
                </a:solidFill>
              </a:defRPr>
            </a:lvl3pPr>
            <a:lvl4pPr marL="1371600" lvl="3" indent="0" rtl="0">
              <a:spcBef>
                <a:spcPts val="0"/>
              </a:spcBef>
              <a:buClr>
                <a:srgbClr val="888888"/>
              </a:buClr>
              <a:buFont typeface="Calibri"/>
              <a:buNone/>
              <a:defRPr sz="1400">
                <a:solidFill>
                  <a:srgbClr val="888888"/>
                </a:solidFill>
              </a:defRPr>
            </a:lvl4pPr>
            <a:lvl5pPr marL="1828800" lvl="4" indent="0" rtl="0">
              <a:spcBef>
                <a:spcPts val="0"/>
              </a:spcBef>
              <a:buClr>
                <a:srgbClr val="888888"/>
              </a:buClr>
              <a:buFont typeface="Calibri"/>
              <a:buNone/>
              <a:defRPr sz="1400">
                <a:solidFill>
                  <a:srgbClr val="888888"/>
                </a:solidFill>
              </a:defRPr>
            </a:lvl5pPr>
            <a:lvl6pPr marL="2286000" lvl="5" indent="0" rtl="0">
              <a:spcBef>
                <a:spcPts val="0"/>
              </a:spcBef>
              <a:buClr>
                <a:srgbClr val="888888"/>
              </a:buClr>
              <a:buFont typeface="Calibri"/>
              <a:buNone/>
              <a:defRPr sz="1400">
                <a:solidFill>
                  <a:srgbClr val="888888"/>
                </a:solidFill>
              </a:defRPr>
            </a:lvl6pPr>
            <a:lvl7pPr marL="2743200" lvl="6" indent="0" rtl="0">
              <a:spcBef>
                <a:spcPts val="0"/>
              </a:spcBef>
              <a:buClr>
                <a:srgbClr val="888888"/>
              </a:buClr>
              <a:buFont typeface="Calibri"/>
              <a:buNone/>
              <a:defRPr sz="1400">
                <a:solidFill>
                  <a:srgbClr val="888888"/>
                </a:solidFill>
              </a:defRPr>
            </a:lvl7pPr>
            <a:lvl8pPr marL="3200400" lvl="7" indent="0" rtl="0">
              <a:spcBef>
                <a:spcPts val="0"/>
              </a:spcBef>
              <a:buClr>
                <a:srgbClr val="888888"/>
              </a:buClr>
              <a:buFont typeface="Calibri"/>
              <a:buNone/>
              <a:defRPr sz="1400">
                <a:solidFill>
                  <a:srgbClr val="888888"/>
                </a:solidFill>
              </a:defRPr>
            </a:lvl8pPr>
            <a:lvl9pPr marL="3657600" lvl="8" indent="0" rtl="0">
              <a:spcBef>
                <a:spcPts val="0"/>
              </a:spcBef>
              <a:buClr>
                <a:srgbClr val="888888"/>
              </a:buClr>
              <a:buFont typeface="Calibri"/>
              <a:buNone/>
              <a:defRPr sz="1400">
                <a:solidFill>
                  <a:srgbClr val="888888"/>
                </a:solidFill>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200" lvl="1" indent="0" rtl="0">
              <a:spcBef>
                <a:spcPts val="0"/>
              </a:spcBef>
              <a:buFont typeface="Calibri"/>
              <a:buNone/>
              <a:defRPr sz="2000" b="1"/>
            </a:lvl2pPr>
            <a:lvl3pPr marL="914400" lvl="2" indent="0" rtl="0">
              <a:spcBef>
                <a:spcPts val="0"/>
              </a:spcBef>
              <a:buFont typeface="Calibri"/>
              <a:buNone/>
              <a:defRPr sz="18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200" lvl="1" indent="0" rtl="0">
              <a:spcBef>
                <a:spcPts val="0"/>
              </a:spcBef>
              <a:buFont typeface="Calibri"/>
              <a:buNone/>
              <a:defRPr sz="2000" b="1"/>
            </a:lvl2pPr>
            <a:lvl3pPr marL="914400" lvl="2" indent="0" rtl="0">
              <a:spcBef>
                <a:spcPts val="0"/>
              </a:spcBef>
              <a:buFont typeface="Calibri"/>
              <a:buNone/>
              <a:defRPr sz="18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lvl="0" indent="0" algn="l" rtl="0">
              <a:spcBef>
                <a:spcPts val="0"/>
              </a:spcBef>
              <a:buClr>
                <a:srgbClr val="888888"/>
              </a:buClr>
              <a:buFont typeface="Calibri"/>
              <a:buNone/>
              <a:defRPr sz="3200" b="0" i="0" u="none" strike="noStrike" cap="none">
                <a:solidFill>
                  <a:srgbClr val="888888"/>
                </a:solidFill>
                <a:latin typeface="Calibri"/>
                <a:ea typeface="Calibri"/>
                <a:cs typeface="Calibri"/>
                <a:sym typeface="Calibri"/>
              </a:defRPr>
            </a:lvl1pPr>
            <a:lvl2pPr marL="457200" marR="0" lvl="1" indent="0" algn="l" rtl="0">
              <a:spcBef>
                <a:spcPts val="0"/>
              </a:spcBef>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comments" Target="../comments/commen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comments" Target="../comments/comment3.xml"/><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comments" Target="../comments/comment4.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1185054" y="483783"/>
            <a:ext cx="6773893" cy="1077217"/>
          </a:xfrm>
          <a:prstGeom prst="rect">
            <a:avLst/>
          </a:prstGeom>
          <a:noFill/>
          <a:ln>
            <a:noFill/>
          </a:ln>
        </p:spPr>
        <p:txBody>
          <a:bodyPr lIns="91425" tIns="45700" rIns="91425" bIns="45700" anchor="t" anchorCtr="0">
            <a:noAutofit/>
          </a:bodyPr>
          <a:lstStyle/>
          <a:p>
            <a:pPr algn="ctr">
              <a:buSzPct val="25000"/>
            </a:pPr>
            <a:r>
              <a:rPr lang="en-US" sz="3200" b="1"/>
              <a:t>Hemoglobin Function and Variation in Wild Populations</a:t>
            </a:r>
            <a:endParaRPr lang="en-US" sz="3200"/>
          </a:p>
          <a:p>
            <a:pPr marL="0" marR="0" lvl="0" indent="0" algn="ctr" rtl="0">
              <a:spcBef>
                <a:spcPts val="0"/>
              </a:spcBef>
              <a:buSzPct val="25000"/>
              <a:buNone/>
            </a:pPr>
            <a:endParaRPr lang="en-US" sz="3200" b="1" i="0" u="none" strike="noStrike" cap="none" dirty="0">
              <a:solidFill>
                <a:schemeClr val="dk1"/>
              </a:solidFill>
              <a:latin typeface="Calibri"/>
              <a:ea typeface="Calibri"/>
              <a:cs typeface="Calibri"/>
              <a:sym typeface="Calibri"/>
            </a:endParaRPr>
          </a:p>
        </p:txBody>
      </p:sp>
      <p:sp>
        <p:nvSpPr>
          <p:cNvPr id="90" name="Shape 90"/>
          <p:cNvSpPr txBox="1"/>
          <p:nvPr/>
        </p:nvSpPr>
        <p:spPr>
          <a:xfrm>
            <a:off x="1185054" y="5761239"/>
            <a:ext cx="6773893"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1800" b="0" i="0" u="none" strike="noStrike" cap="none" dirty="0">
              <a:solidFill>
                <a:schemeClr val="dk1"/>
              </a:solidFill>
              <a:latin typeface="Calibri"/>
              <a:ea typeface="Calibri"/>
              <a:cs typeface="Calibri"/>
              <a:sym typeface="Calibri"/>
            </a:endParaRPr>
          </a:p>
        </p:txBody>
      </p:sp>
      <p:pic>
        <p:nvPicPr>
          <p:cNvPr id="91" name="Shape 91"/>
          <p:cNvPicPr preferRelativeResize="0"/>
          <p:nvPr/>
        </p:nvPicPr>
        <p:blipFill rotWithShape="1">
          <a:blip r:embed="rId3">
            <a:alphaModFix/>
          </a:blip>
          <a:srcRect/>
          <a:stretch/>
        </p:blipFill>
        <p:spPr>
          <a:xfrm>
            <a:off x="2417655" y="1274654"/>
            <a:ext cx="4308690" cy="4308690"/>
          </a:xfrm>
          <a:prstGeom prst="rect">
            <a:avLst/>
          </a:prstGeom>
          <a:noFill/>
          <a:ln>
            <a:noFill/>
          </a:ln>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62"/>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Today’s challenge:</a:t>
            </a:r>
          </a:p>
        </p:txBody>
      </p:sp>
      <p:pic>
        <p:nvPicPr>
          <p:cNvPr id="192" name="Shape 192"/>
          <p:cNvPicPr preferRelativeResize="0"/>
          <p:nvPr/>
        </p:nvPicPr>
        <p:blipFill rotWithShape="1">
          <a:blip r:embed="rId3">
            <a:alphaModFix/>
          </a:blip>
          <a:srcRect/>
          <a:stretch/>
        </p:blipFill>
        <p:spPr>
          <a:xfrm>
            <a:off x="865503" y="3003191"/>
            <a:ext cx="785496" cy="1642839"/>
          </a:xfrm>
          <a:prstGeom prst="rect">
            <a:avLst/>
          </a:prstGeom>
          <a:noFill/>
          <a:ln>
            <a:noFill/>
          </a:ln>
        </p:spPr>
      </p:pic>
      <p:grpSp>
        <p:nvGrpSpPr>
          <p:cNvPr id="193" name="Shape 193"/>
          <p:cNvGrpSpPr/>
          <p:nvPr/>
        </p:nvGrpSpPr>
        <p:grpSpPr>
          <a:xfrm>
            <a:off x="865501" y="1005020"/>
            <a:ext cx="3016234" cy="1946687"/>
            <a:chOff x="865501" y="1005020"/>
            <a:chExt cx="3016234" cy="1946687"/>
          </a:xfrm>
        </p:grpSpPr>
        <p:pic>
          <p:nvPicPr>
            <p:cNvPr id="194" name="Shape 194"/>
            <p:cNvPicPr preferRelativeResize="0"/>
            <p:nvPr/>
          </p:nvPicPr>
          <p:blipFill rotWithShape="1">
            <a:blip r:embed="rId4">
              <a:alphaModFix/>
            </a:blip>
            <a:srcRect/>
            <a:stretch/>
          </p:blipFill>
          <p:spPr>
            <a:xfrm>
              <a:off x="2178050" y="1005020"/>
              <a:ext cx="1193800" cy="1054100"/>
            </a:xfrm>
            <a:prstGeom prst="rect">
              <a:avLst/>
            </a:prstGeom>
            <a:noFill/>
            <a:ln>
              <a:noFill/>
            </a:ln>
          </p:spPr>
        </p:pic>
        <p:pic>
          <p:nvPicPr>
            <p:cNvPr id="195" name="Shape 195"/>
            <p:cNvPicPr preferRelativeResize="0"/>
            <p:nvPr/>
          </p:nvPicPr>
          <p:blipFill rotWithShape="1">
            <a:blip r:embed="rId5">
              <a:alphaModFix/>
            </a:blip>
            <a:srcRect/>
            <a:stretch/>
          </p:blipFill>
          <p:spPr>
            <a:xfrm>
              <a:off x="2827635" y="2024608"/>
              <a:ext cx="1054100" cy="927100"/>
            </a:xfrm>
            <a:prstGeom prst="rect">
              <a:avLst/>
            </a:prstGeom>
            <a:noFill/>
            <a:ln>
              <a:noFill/>
            </a:ln>
          </p:spPr>
        </p:pic>
        <p:sp>
          <p:nvSpPr>
            <p:cNvPr id="196" name="Shape 196"/>
            <p:cNvSpPr/>
            <p:nvPr/>
          </p:nvSpPr>
          <p:spPr>
            <a:xfrm rot="-8070259">
              <a:off x="1410031" y="1264491"/>
              <a:ext cx="448512" cy="1715068"/>
            </a:xfrm>
            <a:prstGeom prst="curvedLeftArrow">
              <a:avLst>
                <a:gd name="adj1" fmla="val 25000"/>
                <a:gd name="adj2" fmla="val 50000"/>
                <a:gd name="adj3" fmla="val 25000"/>
              </a:avLst>
            </a:prstGeom>
            <a:solidFill>
              <a:srgbClr val="0000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libri"/>
                <a:ea typeface="Calibri"/>
                <a:cs typeface="Calibri"/>
                <a:sym typeface="Calibri"/>
              </a:endParaRPr>
            </a:p>
          </p:txBody>
        </p:sp>
      </p:grpSp>
      <p:grpSp>
        <p:nvGrpSpPr>
          <p:cNvPr id="197" name="Shape 197"/>
          <p:cNvGrpSpPr/>
          <p:nvPr/>
        </p:nvGrpSpPr>
        <p:grpSpPr>
          <a:xfrm>
            <a:off x="6854264" y="1603374"/>
            <a:ext cx="2032000" cy="2802401"/>
            <a:chOff x="6854264" y="1603374"/>
            <a:chExt cx="2032000" cy="2802401"/>
          </a:xfrm>
        </p:grpSpPr>
        <p:pic>
          <p:nvPicPr>
            <p:cNvPr id="198" name="Shape 198"/>
            <p:cNvPicPr preferRelativeResize="0"/>
            <p:nvPr/>
          </p:nvPicPr>
          <p:blipFill rotWithShape="1">
            <a:blip r:embed="rId6">
              <a:alphaModFix/>
            </a:blip>
            <a:srcRect/>
            <a:stretch/>
          </p:blipFill>
          <p:spPr>
            <a:xfrm>
              <a:off x="6854264" y="3427876"/>
              <a:ext cx="2032000" cy="977899"/>
            </a:xfrm>
            <a:prstGeom prst="rect">
              <a:avLst/>
            </a:prstGeom>
            <a:noFill/>
            <a:ln>
              <a:noFill/>
            </a:ln>
          </p:spPr>
        </p:pic>
        <p:sp>
          <p:nvSpPr>
            <p:cNvPr id="199" name="Shape 199"/>
            <p:cNvSpPr/>
            <p:nvPr/>
          </p:nvSpPr>
          <p:spPr>
            <a:xfrm rot="-2622853">
              <a:off x="7701340" y="1520636"/>
              <a:ext cx="448511" cy="1715067"/>
            </a:xfrm>
            <a:prstGeom prst="curvedLeftArrow">
              <a:avLst>
                <a:gd name="adj1" fmla="val 25000"/>
                <a:gd name="adj2" fmla="val 50000"/>
                <a:gd name="adj3" fmla="val 25000"/>
              </a:avLst>
            </a:prstGeom>
            <a:solidFill>
              <a:srgbClr val="000000"/>
            </a:solidFill>
            <a:ln w="9525"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libri"/>
                <a:ea typeface="Calibri"/>
                <a:cs typeface="Calibri"/>
                <a:sym typeface="Calibri"/>
              </a:endParaRPr>
            </a:p>
          </p:txBody>
        </p:sp>
      </p:grpSp>
      <p:grpSp>
        <p:nvGrpSpPr>
          <p:cNvPr id="200" name="Shape 200"/>
          <p:cNvGrpSpPr/>
          <p:nvPr/>
        </p:nvGrpSpPr>
        <p:grpSpPr>
          <a:xfrm>
            <a:off x="2844800" y="3685291"/>
            <a:ext cx="5670734" cy="3181851"/>
            <a:chOff x="2844800" y="3685291"/>
            <a:chExt cx="5670734" cy="3181851"/>
          </a:xfrm>
        </p:grpSpPr>
        <p:pic>
          <p:nvPicPr>
            <p:cNvPr id="201" name="Shape 201"/>
            <p:cNvPicPr preferRelativeResize="0"/>
            <p:nvPr/>
          </p:nvPicPr>
          <p:blipFill rotWithShape="1">
            <a:blip r:embed="rId7">
              <a:alphaModFix/>
            </a:blip>
            <a:srcRect/>
            <a:stretch/>
          </p:blipFill>
          <p:spPr>
            <a:xfrm>
              <a:off x="2844800" y="3685291"/>
              <a:ext cx="3593552" cy="3181851"/>
            </a:xfrm>
            <a:prstGeom prst="rect">
              <a:avLst/>
            </a:prstGeom>
            <a:noFill/>
            <a:ln>
              <a:noFill/>
            </a:ln>
          </p:spPr>
        </p:pic>
        <p:sp>
          <p:nvSpPr>
            <p:cNvPr id="202" name="Shape 202"/>
            <p:cNvSpPr/>
            <p:nvPr/>
          </p:nvSpPr>
          <p:spPr>
            <a:xfrm rot="3089269">
              <a:off x="7480639" y="4715298"/>
              <a:ext cx="448512" cy="1715067"/>
            </a:xfrm>
            <a:prstGeom prst="curvedLeftArrow">
              <a:avLst>
                <a:gd name="adj1" fmla="val 25000"/>
                <a:gd name="adj2" fmla="val 50000"/>
                <a:gd name="adj3" fmla="val 25000"/>
              </a:avLst>
            </a:prstGeom>
            <a:solidFill>
              <a:srgbClr val="000000"/>
            </a:solidFill>
            <a:ln w="9525"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libri"/>
                <a:ea typeface="Calibri"/>
                <a:cs typeface="Calibri"/>
                <a:sym typeface="Calibri"/>
              </a:endParaRPr>
            </a:p>
          </p:txBody>
        </p:sp>
      </p:grpSp>
      <p:sp>
        <p:nvSpPr>
          <p:cNvPr id="203" name="Shape 203"/>
          <p:cNvSpPr/>
          <p:nvPr/>
        </p:nvSpPr>
        <p:spPr>
          <a:xfrm rot="7583412">
            <a:off x="1714445" y="4721143"/>
            <a:ext cx="448512" cy="1715068"/>
          </a:xfrm>
          <a:prstGeom prst="curvedLeftArrow">
            <a:avLst>
              <a:gd name="adj1" fmla="val 25000"/>
              <a:gd name="adj2" fmla="val 50000"/>
              <a:gd name="adj3" fmla="val 25000"/>
            </a:avLst>
          </a:prstGeom>
          <a:solidFill>
            <a:srgbClr val="000000"/>
          </a:solidFill>
          <a:ln w="9525"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libri"/>
              <a:ea typeface="Calibri"/>
              <a:cs typeface="Calibri"/>
              <a:sym typeface="Calibri"/>
            </a:endParaRPr>
          </a:p>
        </p:txBody>
      </p:sp>
      <p:sp>
        <p:nvSpPr>
          <p:cNvPr id="204" name="Shape 204"/>
          <p:cNvSpPr/>
          <p:nvPr/>
        </p:nvSpPr>
        <p:spPr>
          <a:xfrm>
            <a:off x="3165882" y="1865723"/>
            <a:ext cx="1098480" cy="227719"/>
          </a:xfrm>
          <a:prstGeom prst="rect">
            <a:avLst/>
          </a:prstGeom>
          <a:solidFill>
            <a:schemeClr val="l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nvGrpSpPr>
          <p:cNvPr id="205" name="Shape 205"/>
          <p:cNvGrpSpPr/>
          <p:nvPr/>
        </p:nvGrpSpPr>
        <p:grpSpPr>
          <a:xfrm>
            <a:off x="3898900" y="1005020"/>
            <a:ext cx="3212818" cy="1848663"/>
            <a:chOff x="3898900" y="1005020"/>
            <a:chExt cx="3212818" cy="1848663"/>
          </a:xfrm>
        </p:grpSpPr>
        <p:pic>
          <p:nvPicPr>
            <p:cNvPr id="206" name="Shape 206"/>
            <p:cNvPicPr preferRelativeResize="0"/>
            <p:nvPr/>
          </p:nvPicPr>
          <p:blipFill rotWithShape="1">
            <a:blip r:embed="rId8">
              <a:alphaModFix/>
            </a:blip>
            <a:srcRect/>
            <a:stretch/>
          </p:blipFill>
          <p:spPr>
            <a:xfrm>
              <a:off x="5263055" y="1005020"/>
              <a:ext cx="1848663" cy="1848663"/>
            </a:xfrm>
            <a:prstGeom prst="rect">
              <a:avLst/>
            </a:prstGeom>
            <a:noFill/>
            <a:ln>
              <a:noFill/>
            </a:ln>
          </p:spPr>
        </p:pic>
        <p:sp>
          <p:nvSpPr>
            <p:cNvPr id="207" name="Shape 207"/>
            <p:cNvSpPr/>
            <p:nvPr/>
          </p:nvSpPr>
          <p:spPr>
            <a:xfrm>
              <a:off x="3898900" y="1569051"/>
              <a:ext cx="1009938" cy="262349"/>
            </a:xfrm>
            <a:prstGeom prst="right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208" name="Shape 208"/>
          <p:cNvSpPr/>
          <p:nvPr/>
        </p:nvSpPr>
        <p:spPr>
          <a:xfrm>
            <a:off x="6522235" y="4285648"/>
            <a:ext cx="1098480" cy="227719"/>
          </a:xfrm>
          <a:prstGeom prst="rect">
            <a:avLst/>
          </a:prstGeom>
          <a:solidFill>
            <a:schemeClr val="l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20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
                                        </p:tgtEl>
                                        <p:attrNameLst>
                                          <p:attrName>style.visibility</p:attrName>
                                        </p:attrNameLst>
                                      </p:cBhvr>
                                      <p:to>
                                        <p:strVal val="visible"/>
                                      </p:to>
                                    </p:set>
                                    <p:animEffect transition="in" filter="fade">
                                      <p:cBhvr>
                                        <p:cTn id="12" dur="2000"/>
                                        <p:tgtEl>
                                          <p:spTgt spid="2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7"/>
                                        </p:tgtEl>
                                        <p:attrNameLst>
                                          <p:attrName>style.visibility</p:attrName>
                                        </p:attrNameLst>
                                      </p:cBhvr>
                                      <p:to>
                                        <p:strVal val="visible"/>
                                      </p:to>
                                    </p:set>
                                    <p:animEffect transition="in" filter="fade">
                                      <p:cBhvr>
                                        <p:cTn id="17" dur="2000"/>
                                        <p:tgtEl>
                                          <p:spTgt spid="19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0"/>
                                        </p:tgtEl>
                                        <p:attrNameLst>
                                          <p:attrName>style.visibility</p:attrName>
                                        </p:attrNameLst>
                                      </p:cBhvr>
                                      <p:to>
                                        <p:strVal val="visible"/>
                                      </p:to>
                                    </p:set>
                                    <p:animEffect transition="in" filter="fade">
                                      <p:cBhvr>
                                        <p:cTn id="22" dur="2000"/>
                                        <p:tgtEl>
                                          <p:spTgt spid="20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3"/>
                                        </p:tgtEl>
                                        <p:attrNameLst>
                                          <p:attrName>style.visibility</p:attrName>
                                        </p:attrNameLst>
                                      </p:cBhvr>
                                      <p:to>
                                        <p:strVal val="visible"/>
                                      </p:to>
                                    </p:set>
                                    <p:animEffect transition="in" filter="fade">
                                      <p:cBhvr>
                                        <p:cTn id="27" dur="2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Lab today</a:t>
            </a:r>
          </a:p>
        </p:txBody>
      </p:sp>
      <p:sp>
        <p:nvSpPr>
          <p:cNvPr id="214" name="Shape 21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Activity I: Genetic variation and functional consequences in HBA in deer mice.</a:t>
            </a:r>
          </a:p>
          <a:p>
            <a:pPr marL="742950" marR="0" lvl="1" indent="-285750" algn="l" rtl="0">
              <a:lnSpc>
                <a:spcPct val="80000"/>
              </a:lnSpc>
              <a:spcBef>
                <a:spcPts val="1076"/>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 Assess genetic variation in HBA genes.</a:t>
            </a:r>
          </a:p>
          <a:p>
            <a:pPr marL="742950" marR="0" lvl="1" indent="-285750" algn="l" rtl="0">
              <a:lnSpc>
                <a:spcPct val="80000"/>
              </a:lnSpc>
              <a:spcBef>
                <a:spcPts val="1076"/>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 Assess structural consequences of HBA variation in hemoglobin function.</a:t>
            </a:r>
          </a:p>
          <a:p>
            <a:pPr marL="342900" marR="0" lvl="0" indent="-342900" algn="l" rtl="0">
              <a:lnSpc>
                <a:spcPct val="80000"/>
              </a:lnSpc>
              <a:spcBef>
                <a:spcPts val="1144"/>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Activity II: Testing for heritable, functional variation and natural selection in HBB.</a:t>
            </a:r>
          </a:p>
          <a:p>
            <a:pPr marL="742950" marR="0" lvl="1" indent="-285750" algn="l" rtl="0">
              <a:lnSpc>
                <a:spcPct val="80000"/>
              </a:lnSpc>
              <a:spcBef>
                <a:spcPts val="1076"/>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Use Hb-O</a:t>
            </a:r>
            <a:r>
              <a:rPr lang="en-US" sz="2380" b="0" i="0" u="none" strike="noStrike" cap="none" baseline="-25000">
                <a:solidFill>
                  <a:schemeClr val="dk1"/>
                </a:solidFill>
                <a:latin typeface="Calibri"/>
                <a:ea typeface="Calibri"/>
                <a:cs typeface="Calibri"/>
                <a:sym typeface="Calibri"/>
              </a:rPr>
              <a:t>2</a:t>
            </a:r>
            <a:r>
              <a:rPr lang="en-US" sz="2380" b="0" i="0" u="none" strike="noStrike" cap="none">
                <a:solidFill>
                  <a:schemeClr val="dk1"/>
                </a:solidFill>
                <a:latin typeface="Calibri"/>
                <a:ea typeface="Calibri"/>
                <a:cs typeface="Calibri"/>
                <a:sym typeface="Calibri"/>
              </a:rPr>
              <a:t> binding curve to discover source of functional variation in HBB.</a:t>
            </a:r>
          </a:p>
          <a:p>
            <a:pPr marL="742950" marR="0" lvl="1" indent="-285750" algn="l" rtl="0">
              <a:lnSpc>
                <a:spcPct val="80000"/>
              </a:lnSpc>
              <a:spcBef>
                <a:spcPts val="1076"/>
              </a:spcBef>
              <a:spcAft>
                <a:spcPts val="60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Design experiment to test natural selection on HBB in deer mice.</a:t>
            </a: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Shape 220"/>
          <p:cNvPicPr preferRelativeResize="0"/>
          <p:nvPr/>
        </p:nvPicPr>
        <p:blipFill rotWithShape="1">
          <a:blip r:embed="rId3">
            <a:alphaModFix/>
          </a:blip>
          <a:srcRect/>
          <a:stretch/>
        </p:blipFill>
        <p:spPr>
          <a:xfrm>
            <a:off x="0" y="1733269"/>
            <a:ext cx="9144000" cy="2381042"/>
          </a:xfrm>
          <a:prstGeom prst="rect">
            <a:avLst/>
          </a:prstGeom>
          <a:noFill/>
          <a:ln>
            <a:noFill/>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p:nvPr/>
        </p:nvSpPr>
        <p:spPr>
          <a:xfrm>
            <a:off x="239920" y="543524"/>
            <a:ext cx="8664158" cy="273921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a:solidFill>
                  <a:schemeClr val="dk1"/>
                </a:solidFill>
                <a:latin typeface="Calibri"/>
                <a:ea typeface="Calibri"/>
                <a:cs typeface="Calibri"/>
                <a:sym typeface="Calibri"/>
              </a:rPr>
              <a:t>What does it mean to genetically adapted to chronic hypoxia?</a:t>
            </a:r>
          </a:p>
          <a:p>
            <a:pPr marL="0" marR="0" lvl="0" indent="0" algn="l" rtl="0">
              <a:spcBef>
                <a:spcPts val="0"/>
              </a:spcBef>
              <a:buNone/>
            </a:pPr>
            <a:endParaRPr sz="20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  Genetically adapted – DNA based trait that confers a benefit for survival</a:t>
            </a:r>
          </a:p>
          <a:p>
            <a:pPr marL="0" marR="0" lvl="0" indent="0" algn="l" rtl="0">
              <a:spcBef>
                <a:spcPts val="0"/>
              </a:spcBef>
              <a:buClr>
                <a:schemeClr val="dk1"/>
              </a:buClr>
              <a:buFont typeface="Arial"/>
              <a:buNone/>
            </a:pPr>
            <a:endParaRPr sz="24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  Chronic hypoxia – persistent deficiency in oxygen</a:t>
            </a: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Shape 232"/>
          <p:cNvPicPr preferRelativeResize="0"/>
          <p:nvPr/>
        </p:nvPicPr>
        <p:blipFill rotWithShape="1">
          <a:blip r:embed="rId3">
            <a:alphaModFix/>
          </a:blip>
          <a:srcRect l="19499" b="5136"/>
          <a:stretch/>
        </p:blipFill>
        <p:spPr>
          <a:xfrm>
            <a:off x="34320" y="1608690"/>
            <a:ext cx="6424801" cy="5249310"/>
          </a:xfrm>
          <a:prstGeom prst="rect">
            <a:avLst/>
          </a:prstGeom>
          <a:noFill/>
          <a:ln>
            <a:noFill/>
          </a:ln>
        </p:spPr>
      </p:pic>
      <p:sp>
        <p:nvSpPr>
          <p:cNvPr id="233" name="Shape 233"/>
          <p:cNvSpPr txBox="1"/>
          <p:nvPr/>
        </p:nvSpPr>
        <p:spPr>
          <a:xfrm>
            <a:off x="119960" y="158300"/>
            <a:ext cx="8904079" cy="138499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a:solidFill>
                  <a:schemeClr val="dk1"/>
                </a:solidFill>
                <a:latin typeface="Calibri"/>
                <a:ea typeface="Calibri"/>
                <a:cs typeface="Calibri"/>
                <a:sym typeface="Calibri"/>
              </a:rPr>
              <a:t>Why do the deer mice the alleles a</a:t>
            </a:r>
            <a:r>
              <a:rPr lang="en-US" sz="2800" b="0" i="0" u="none" strike="noStrike" cap="none" baseline="30000">
                <a:solidFill>
                  <a:schemeClr val="dk1"/>
                </a:solidFill>
                <a:latin typeface="Calibri"/>
                <a:ea typeface="Calibri"/>
                <a:cs typeface="Calibri"/>
                <a:sym typeface="Calibri"/>
              </a:rPr>
              <a:t>0</a:t>
            </a:r>
            <a:r>
              <a:rPr lang="en-US" sz="2800" b="0" i="0" u="none" strike="noStrike" cap="none">
                <a:solidFill>
                  <a:schemeClr val="dk1"/>
                </a:solidFill>
                <a:latin typeface="Calibri"/>
                <a:ea typeface="Calibri"/>
                <a:cs typeface="Calibri"/>
                <a:sym typeface="Calibri"/>
              </a:rPr>
              <a:t>c</a:t>
            </a:r>
            <a:r>
              <a:rPr lang="en-US" sz="2800" b="0" i="0" u="none" strike="noStrike" cap="none" baseline="30000">
                <a:solidFill>
                  <a:schemeClr val="dk1"/>
                </a:solidFill>
                <a:latin typeface="Calibri"/>
                <a:ea typeface="Calibri"/>
                <a:cs typeface="Calibri"/>
                <a:sym typeface="Calibri"/>
              </a:rPr>
              <a:t>0</a:t>
            </a:r>
            <a:r>
              <a:rPr lang="en-US" sz="2800" b="0" i="0" u="none" strike="noStrike" cap="none">
                <a:solidFill>
                  <a:schemeClr val="dk1"/>
                </a:solidFill>
                <a:latin typeface="Calibri"/>
                <a:ea typeface="Calibri"/>
                <a:cs typeface="Calibri"/>
                <a:sym typeface="Calibri"/>
              </a:rPr>
              <a:t> (high-elevation alleles) perform worse at low elevations than mice with a</a:t>
            </a:r>
            <a:r>
              <a:rPr lang="en-US" sz="2800" b="0" i="0" u="none" strike="noStrike" cap="none" baseline="30000">
                <a:solidFill>
                  <a:schemeClr val="dk1"/>
                </a:solidFill>
                <a:latin typeface="Calibri"/>
                <a:ea typeface="Calibri"/>
                <a:cs typeface="Calibri"/>
                <a:sym typeface="Calibri"/>
              </a:rPr>
              <a:t>1</a:t>
            </a:r>
            <a:r>
              <a:rPr lang="en-US" sz="2800" b="0" i="0" u="none" strike="noStrike" cap="none">
                <a:solidFill>
                  <a:schemeClr val="dk1"/>
                </a:solidFill>
                <a:latin typeface="Calibri"/>
                <a:ea typeface="Calibri"/>
                <a:cs typeface="Calibri"/>
                <a:sym typeface="Calibri"/>
              </a:rPr>
              <a:t>c</a:t>
            </a:r>
            <a:r>
              <a:rPr lang="en-US" sz="2800" b="0" i="0" u="none" strike="noStrike" cap="none" baseline="30000">
                <a:solidFill>
                  <a:schemeClr val="dk1"/>
                </a:solidFill>
                <a:latin typeface="Calibri"/>
                <a:ea typeface="Calibri"/>
                <a:cs typeface="Calibri"/>
                <a:sym typeface="Calibri"/>
              </a:rPr>
              <a:t>1</a:t>
            </a:r>
            <a:r>
              <a:rPr lang="en-US" sz="2800" b="0" i="0" u="none" strike="noStrike" cap="none">
                <a:solidFill>
                  <a:schemeClr val="dk1"/>
                </a:solidFill>
                <a:latin typeface="Calibri"/>
                <a:ea typeface="Calibri"/>
                <a:cs typeface="Calibri"/>
                <a:sym typeface="Calibri"/>
              </a:rPr>
              <a:t> (low-elevation) alleles? </a:t>
            </a:r>
          </a:p>
        </p:txBody>
      </p:sp>
      <p:cxnSp>
        <p:nvCxnSpPr>
          <p:cNvPr id="234" name="Shape 234"/>
          <p:cNvCxnSpPr/>
          <p:nvPr/>
        </p:nvCxnSpPr>
        <p:spPr>
          <a:xfrm flipH="1">
            <a:off x="5947566" y="5065085"/>
            <a:ext cx="826651" cy="1347590"/>
          </a:xfrm>
          <a:prstGeom prst="straightConnector1">
            <a:avLst/>
          </a:prstGeom>
          <a:noFill/>
          <a:ln w="57150" cap="flat" cmpd="sng">
            <a:solidFill>
              <a:srgbClr val="FF0000"/>
            </a:solidFill>
            <a:prstDash val="solid"/>
            <a:round/>
            <a:headEnd type="none" w="med" len="med"/>
            <a:tailEnd type="stealth" w="lg" len="lg"/>
          </a:ln>
        </p:spPr>
      </p:cxnSp>
      <p:cxnSp>
        <p:nvCxnSpPr>
          <p:cNvPr id="235" name="Shape 235"/>
          <p:cNvCxnSpPr/>
          <p:nvPr/>
        </p:nvCxnSpPr>
        <p:spPr>
          <a:xfrm rot="10800000">
            <a:off x="1653287" y="1880775"/>
            <a:ext cx="4805834" cy="517694"/>
          </a:xfrm>
          <a:prstGeom prst="straightConnector1">
            <a:avLst/>
          </a:prstGeom>
          <a:noFill/>
          <a:ln w="57150" cap="flat" cmpd="sng">
            <a:solidFill>
              <a:srgbClr val="FF0000"/>
            </a:solidFill>
            <a:prstDash val="solid"/>
            <a:round/>
            <a:headEnd type="none" w="med" len="med"/>
            <a:tailEnd type="stealth" w="lg" len="lg"/>
          </a:ln>
        </p:spPr>
      </p:cxnSp>
      <p:pic>
        <p:nvPicPr>
          <p:cNvPr id="236" name="Shape 236"/>
          <p:cNvPicPr preferRelativeResize="0"/>
          <p:nvPr/>
        </p:nvPicPr>
        <p:blipFill rotWithShape="1">
          <a:blip r:embed="rId4">
            <a:alphaModFix/>
          </a:blip>
          <a:srcRect r="9152" b="19658"/>
          <a:stretch/>
        </p:blipFill>
        <p:spPr>
          <a:xfrm>
            <a:off x="6463100" y="1900222"/>
            <a:ext cx="2447224" cy="1398414"/>
          </a:xfrm>
          <a:prstGeom prst="rect">
            <a:avLst/>
          </a:prstGeom>
          <a:noFill/>
          <a:ln>
            <a:noFill/>
          </a:ln>
        </p:spPr>
      </p:pic>
      <p:pic>
        <p:nvPicPr>
          <p:cNvPr id="237" name="Shape 237"/>
          <p:cNvPicPr preferRelativeResize="0"/>
          <p:nvPr/>
        </p:nvPicPr>
        <p:blipFill rotWithShape="1">
          <a:blip r:embed="rId4">
            <a:alphaModFix/>
          </a:blip>
          <a:srcRect r="9152" b="19658"/>
          <a:stretch/>
        </p:blipFill>
        <p:spPr>
          <a:xfrm>
            <a:off x="6576814" y="4680941"/>
            <a:ext cx="2447224" cy="1398414"/>
          </a:xfrm>
          <a:prstGeom prst="rect">
            <a:avLst/>
          </a:prstGeom>
          <a:noFill/>
          <a:ln>
            <a:noFill/>
          </a:ln>
        </p:spPr>
      </p:pic>
      <p:sp>
        <p:nvSpPr>
          <p:cNvPr id="238" name="Shape 238"/>
          <p:cNvSpPr txBox="1"/>
          <p:nvPr/>
        </p:nvSpPr>
        <p:spPr>
          <a:xfrm>
            <a:off x="6722875" y="1792065"/>
            <a:ext cx="1232309"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0" i="0" u="none" strike="noStrike" cap="none">
                <a:solidFill>
                  <a:schemeClr val="lt1"/>
                </a:solidFill>
                <a:latin typeface="Calibri"/>
                <a:ea typeface="Calibri"/>
                <a:cs typeface="Calibri"/>
                <a:sym typeface="Calibri"/>
              </a:rPr>
              <a:t>a</a:t>
            </a:r>
            <a:r>
              <a:rPr lang="en-US" sz="4000" b="0" i="0" u="none" strike="noStrike" cap="none" baseline="30000">
                <a:solidFill>
                  <a:schemeClr val="lt1"/>
                </a:solidFill>
                <a:latin typeface="Calibri"/>
                <a:ea typeface="Calibri"/>
                <a:cs typeface="Calibri"/>
                <a:sym typeface="Calibri"/>
              </a:rPr>
              <a:t>0</a:t>
            </a:r>
            <a:r>
              <a:rPr lang="en-US" sz="4000" b="0" i="0" u="none" strike="noStrike" cap="none">
                <a:solidFill>
                  <a:schemeClr val="lt1"/>
                </a:solidFill>
                <a:latin typeface="Calibri"/>
                <a:ea typeface="Calibri"/>
                <a:cs typeface="Calibri"/>
                <a:sym typeface="Calibri"/>
              </a:rPr>
              <a:t>c</a:t>
            </a:r>
            <a:r>
              <a:rPr lang="en-US" sz="4000" b="0" i="0" u="none" strike="noStrike" cap="none" baseline="30000">
                <a:solidFill>
                  <a:schemeClr val="lt1"/>
                </a:solidFill>
                <a:latin typeface="Calibri"/>
                <a:ea typeface="Calibri"/>
                <a:cs typeface="Calibri"/>
                <a:sym typeface="Calibri"/>
              </a:rPr>
              <a:t>0</a:t>
            </a:r>
          </a:p>
        </p:txBody>
      </p:sp>
      <p:sp>
        <p:nvSpPr>
          <p:cNvPr id="239" name="Shape 239"/>
          <p:cNvSpPr txBox="1"/>
          <p:nvPr/>
        </p:nvSpPr>
        <p:spPr>
          <a:xfrm>
            <a:off x="6806620" y="4606912"/>
            <a:ext cx="1232309"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0" i="0" u="none" strike="noStrike" cap="none">
                <a:solidFill>
                  <a:schemeClr val="lt1"/>
                </a:solidFill>
                <a:latin typeface="Calibri"/>
                <a:ea typeface="Calibri"/>
                <a:cs typeface="Calibri"/>
                <a:sym typeface="Calibri"/>
              </a:rPr>
              <a:t>a</a:t>
            </a:r>
            <a:r>
              <a:rPr lang="en-US" sz="4000" b="0" i="0" u="none" strike="noStrike" cap="none" baseline="30000">
                <a:solidFill>
                  <a:schemeClr val="lt1"/>
                </a:solidFill>
                <a:latin typeface="Calibri"/>
                <a:ea typeface="Calibri"/>
                <a:cs typeface="Calibri"/>
                <a:sym typeface="Calibri"/>
              </a:rPr>
              <a:t>1</a:t>
            </a:r>
            <a:r>
              <a:rPr lang="en-US" sz="4000" b="0" i="0" u="none" strike="noStrike" cap="none">
                <a:solidFill>
                  <a:schemeClr val="lt1"/>
                </a:solidFill>
                <a:latin typeface="Calibri"/>
                <a:ea typeface="Calibri"/>
                <a:cs typeface="Calibri"/>
                <a:sym typeface="Calibri"/>
              </a:rPr>
              <a:t>c</a:t>
            </a:r>
            <a:r>
              <a:rPr lang="en-US" sz="4000" b="0" i="0" u="none" strike="noStrike" cap="none" baseline="30000">
                <a:solidFill>
                  <a:schemeClr val="lt1"/>
                </a:solidFill>
                <a:latin typeface="Calibri"/>
                <a:ea typeface="Calibri"/>
                <a:cs typeface="Calibri"/>
                <a:sym typeface="Calibri"/>
              </a:rPr>
              <a:t>1</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111547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800" b="0" i="0" u="none" strike="noStrike" cap="none">
                <a:solidFill>
                  <a:schemeClr val="dk1"/>
                </a:solidFill>
                <a:latin typeface="Calibri"/>
                <a:ea typeface="Calibri"/>
                <a:cs typeface="Calibri"/>
                <a:sym typeface="Calibri"/>
              </a:rPr>
              <a:t>List the </a:t>
            </a:r>
            <a:r>
              <a:rPr lang="en-US" sz="2800" b="0" i="1" u="none" strike="noStrike" cap="none">
                <a:solidFill>
                  <a:schemeClr val="dk1"/>
                </a:solidFill>
                <a:latin typeface="Calibri"/>
                <a:ea typeface="Calibri"/>
                <a:cs typeface="Calibri"/>
                <a:sym typeface="Calibri"/>
              </a:rPr>
              <a:t>independent</a:t>
            </a:r>
            <a:r>
              <a:rPr lang="en-US" sz="2800" b="0" i="0" u="none" strike="noStrike" cap="none">
                <a:solidFill>
                  <a:schemeClr val="dk1"/>
                </a:solidFill>
                <a:latin typeface="Calibri"/>
                <a:ea typeface="Calibri"/>
                <a:cs typeface="Calibri"/>
                <a:sym typeface="Calibri"/>
              </a:rPr>
              <a:t> lineages mentioned in Storz (2007) in which hemoglobin modifications have occurred that resulted in a left-shifted oxygen-dissociation curve.</a:t>
            </a:r>
            <a:br>
              <a:rPr lang="en-US" sz="2800" b="0" i="0" u="none" strike="noStrike" cap="none">
                <a:solidFill>
                  <a:schemeClr val="dk1"/>
                </a:solidFill>
                <a:latin typeface="Calibri"/>
                <a:ea typeface="Calibri"/>
                <a:cs typeface="Calibri"/>
                <a:sym typeface="Calibri"/>
              </a:rPr>
            </a:br>
            <a:endParaRPr lang="en-US" sz="2800" b="0" i="0" u="none" strike="noStrike" cap="none">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978238"/>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2800" b="0" i="0" u="none" strike="noStrike" cap="none">
                <a:solidFill>
                  <a:schemeClr val="dk1"/>
                </a:solidFill>
                <a:latin typeface="Calibri"/>
                <a:ea typeface="Calibri"/>
                <a:cs typeface="Calibri"/>
                <a:sym typeface="Calibri"/>
              </a:rPr>
              <a:t>In addition to living at high elevations, what other environmental conditions may result in genetic adaptation to hypoxia? </a:t>
            </a:r>
          </a:p>
        </p:txBody>
      </p:sp>
      <p:sp>
        <p:nvSpPr>
          <p:cNvPr id="252" name="Shape 252"/>
          <p:cNvSpPr txBox="1"/>
          <p:nvPr/>
        </p:nvSpPr>
        <p:spPr>
          <a:xfrm>
            <a:off x="457200" y="3500862"/>
            <a:ext cx="7472879"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a:solidFill>
                  <a:schemeClr val="dk1"/>
                </a:solidFill>
                <a:latin typeface="Calibri"/>
                <a:ea typeface="Calibri"/>
                <a:cs typeface="Calibri"/>
                <a:sym typeface="Calibri"/>
              </a:rPr>
              <a:t>Considering this, what other organisms may have modified oxygen-carrying proteins? </a:t>
            </a: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p:nvPr/>
        </p:nvSpPr>
        <p:spPr>
          <a:xfrm>
            <a:off x="119960" y="158300"/>
            <a:ext cx="8904079" cy="62478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0" i="0" u="none" strike="noStrike" cap="none">
                <a:solidFill>
                  <a:schemeClr val="dk1"/>
                </a:solidFill>
                <a:latin typeface="Calibri"/>
                <a:ea typeface="Calibri"/>
                <a:cs typeface="Calibri"/>
                <a:sym typeface="Calibri"/>
              </a:rPr>
              <a:t>Lab Activity 1</a:t>
            </a:r>
          </a:p>
          <a:p>
            <a:pPr marL="0" marR="0" lvl="0" indent="0" algn="l" rtl="0">
              <a:spcBef>
                <a:spcPts val="0"/>
              </a:spcBef>
              <a:buNone/>
            </a:pPr>
            <a:endParaRPr sz="28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2800" b="0" i="0" u="none" strike="noStrike" cap="none">
                <a:solidFill>
                  <a:schemeClr val="dk1"/>
                </a:solidFill>
                <a:latin typeface="Calibri"/>
                <a:ea typeface="Calibri"/>
                <a:cs typeface="Calibri"/>
                <a:sym typeface="Calibri"/>
              </a:rPr>
              <a:t>Use a natural history collection database (Arctos) to find the records for some of the specimens used in the Storz et al. 2007 PLOS Genetics paper.</a:t>
            </a:r>
          </a:p>
          <a:p>
            <a:pPr marL="0" marR="0" lvl="0" indent="0" algn="l" rtl="0">
              <a:spcBef>
                <a:spcPts val="0"/>
              </a:spcBef>
              <a:buNone/>
            </a:pPr>
            <a:endParaRPr sz="28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2800" b="0" i="0" u="none" strike="noStrike" cap="none">
                <a:solidFill>
                  <a:schemeClr val="dk1"/>
                </a:solidFill>
                <a:latin typeface="Calibri"/>
                <a:ea typeface="Calibri"/>
                <a:cs typeface="Calibri"/>
                <a:sym typeface="Calibri"/>
              </a:rPr>
              <a:t>Then look at the GenBank record of the hemoglobin sequence for at least one individual.</a:t>
            </a:r>
          </a:p>
          <a:p>
            <a:pPr marL="0" marR="0" lvl="0" indent="0" algn="l" rtl="0">
              <a:spcBef>
                <a:spcPts val="0"/>
              </a:spcBef>
              <a:buNone/>
            </a:pPr>
            <a:endParaRPr sz="28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2800" b="0" i="0" u="none" strike="noStrike" cap="none">
                <a:solidFill>
                  <a:schemeClr val="dk1"/>
                </a:solidFill>
                <a:latin typeface="Calibri"/>
                <a:ea typeface="Calibri"/>
                <a:cs typeface="Calibri"/>
                <a:sym typeface="Calibri"/>
              </a:rPr>
              <a:t>Determine the frequencies of each hemoglobin alpha allele in your population. Draw a pie chart for each of your alleles (5 pie charts total).</a:t>
            </a:r>
          </a:p>
          <a:p>
            <a:pPr marL="0" marR="0" lvl="0" indent="0" algn="l" rtl="0">
              <a:spcBef>
                <a:spcPts val="0"/>
              </a:spcBef>
              <a:buNone/>
            </a:pPr>
            <a:endParaRPr sz="2800" b="0" i="0" u="none" strike="noStrike" cap="none">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Shape 264"/>
          <p:cNvPicPr preferRelativeResize="0"/>
          <p:nvPr/>
        </p:nvPicPr>
        <p:blipFill rotWithShape="1">
          <a:blip r:embed="rId3">
            <a:alphaModFix/>
          </a:blip>
          <a:srcRect l="116" t="-668" r="-1"/>
          <a:stretch/>
        </p:blipFill>
        <p:spPr>
          <a:xfrm>
            <a:off x="65578" y="34322"/>
            <a:ext cx="8992258" cy="6811619"/>
          </a:xfrm>
          <a:prstGeom prst="rect">
            <a:avLst/>
          </a:prstGeom>
          <a:noFill/>
          <a:ln>
            <a:noFill/>
          </a:ln>
        </p:spPr>
      </p:pic>
      <p:sp>
        <p:nvSpPr>
          <p:cNvPr id="265" name="Shape 265"/>
          <p:cNvSpPr txBox="1"/>
          <p:nvPr/>
        </p:nvSpPr>
        <p:spPr>
          <a:xfrm>
            <a:off x="0" y="6427112"/>
            <a:ext cx="8904079" cy="430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200" b="0" i="0" u="none" strike="noStrike" cap="none">
                <a:solidFill>
                  <a:schemeClr val="dk1"/>
                </a:solidFill>
                <a:latin typeface="Calibri"/>
                <a:ea typeface="Calibri"/>
                <a:cs typeface="Calibri"/>
                <a:sym typeface="Calibri"/>
              </a:rPr>
              <a:t>Figure 4 in Storz et al. 2007</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p:nvPr/>
        </p:nvSpPr>
        <p:spPr>
          <a:xfrm>
            <a:off x="119960" y="158300"/>
            <a:ext cx="8904079"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200" b="0" i="0" u="none" strike="noStrike" cap="none">
                <a:solidFill>
                  <a:schemeClr val="dk1"/>
                </a:solidFill>
                <a:latin typeface="Calibri"/>
                <a:ea typeface="Calibri"/>
                <a:cs typeface="Calibri"/>
                <a:sym typeface="Calibri"/>
              </a:rPr>
              <a:t>Figure 4 in Storz et al. 2007. Form a hypothesis about which amino acid change or changes might be most important for oxygen binding and explain.</a:t>
            </a:r>
          </a:p>
        </p:txBody>
      </p:sp>
      <p:pic>
        <p:nvPicPr>
          <p:cNvPr id="272" name="Shape 272"/>
          <p:cNvPicPr preferRelativeResize="0"/>
          <p:nvPr/>
        </p:nvPicPr>
        <p:blipFill rotWithShape="1">
          <a:blip r:embed="rId3">
            <a:alphaModFix/>
          </a:blip>
          <a:srcRect l="58498" b="49793"/>
          <a:stretch/>
        </p:blipFill>
        <p:spPr>
          <a:xfrm>
            <a:off x="0" y="971986"/>
            <a:ext cx="4625911" cy="4206240"/>
          </a:xfrm>
          <a:prstGeom prst="rect">
            <a:avLst/>
          </a:prstGeom>
          <a:noFill/>
          <a:ln>
            <a:noFill/>
          </a:ln>
        </p:spPr>
      </p:pic>
      <p:pic>
        <p:nvPicPr>
          <p:cNvPr id="273" name="Shape 273"/>
          <p:cNvPicPr preferRelativeResize="0"/>
          <p:nvPr/>
        </p:nvPicPr>
        <p:blipFill rotWithShape="1">
          <a:blip r:embed="rId3">
            <a:alphaModFix/>
          </a:blip>
          <a:srcRect l="57683" t="49793"/>
          <a:stretch/>
        </p:blipFill>
        <p:spPr>
          <a:xfrm>
            <a:off x="4427160" y="2651759"/>
            <a:ext cx="4716839" cy="4206240"/>
          </a:xfrm>
          <a:prstGeom prst="rect">
            <a:avLst/>
          </a:prstGeom>
          <a:noFill/>
          <a:ln>
            <a:noFill/>
          </a:ln>
        </p:spPr>
      </p:pic>
      <p:sp>
        <p:nvSpPr>
          <p:cNvPr id="274" name="Shape 274"/>
          <p:cNvSpPr txBox="1"/>
          <p:nvPr/>
        </p:nvSpPr>
        <p:spPr>
          <a:xfrm>
            <a:off x="4625910" y="1227079"/>
            <a:ext cx="4356202"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a:solidFill>
                  <a:srgbClr val="0000FF"/>
                </a:solidFill>
                <a:latin typeface="Calibri"/>
                <a:ea typeface="Calibri"/>
                <a:cs typeface="Calibri"/>
                <a:sym typeface="Calibri"/>
              </a:rPr>
              <a:t>Common amino acids at high elevations</a:t>
            </a:r>
          </a:p>
        </p:txBody>
      </p:sp>
      <p:cxnSp>
        <p:nvCxnSpPr>
          <p:cNvPr id="275" name="Shape 275"/>
          <p:cNvCxnSpPr/>
          <p:nvPr/>
        </p:nvCxnSpPr>
        <p:spPr>
          <a:xfrm rot="10800000">
            <a:off x="4770447" y="1781300"/>
            <a:ext cx="2106429" cy="0"/>
          </a:xfrm>
          <a:prstGeom prst="straightConnector1">
            <a:avLst/>
          </a:prstGeom>
          <a:noFill/>
          <a:ln w="57150" cap="flat" cmpd="sng">
            <a:solidFill>
              <a:srgbClr val="0000FF"/>
            </a:solidFill>
            <a:prstDash val="solid"/>
            <a:round/>
            <a:headEnd type="none" w="med" len="med"/>
            <a:tailEnd type="stealth" w="lg" len="lg"/>
          </a:ln>
        </p:spPr>
      </p:cxnSp>
      <p:sp>
        <p:nvSpPr>
          <p:cNvPr id="276" name="Shape 276"/>
          <p:cNvSpPr txBox="1"/>
          <p:nvPr/>
        </p:nvSpPr>
        <p:spPr>
          <a:xfrm>
            <a:off x="119960" y="5561657"/>
            <a:ext cx="4356202"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a:solidFill>
                  <a:srgbClr val="EB0000"/>
                </a:solidFill>
                <a:latin typeface="Calibri"/>
                <a:ea typeface="Calibri"/>
                <a:cs typeface="Calibri"/>
                <a:sym typeface="Calibri"/>
              </a:rPr>
              <a:t>Common amino acids at low elevations</a:t>
            </a:r>
          </a:p>
        </p:txBody>
      </p:sp>
      <p:cxnSp>
        <p:nvCxnSpPr>
          <p:cNvPr id="277" name="Shape 277"/>
          <p:cNvCxnSpPr/>
          <p:nvPr/>
        </p:nvCxnSpPr>
        <p:spPr>
          <a:xfrm>
            <a:off x="2246960" y="6115878"/>
            <a:ext cx="2106429" cy="0"/>
          </a:xfrm>
          <a:prstGeom prst="straightConnector1">
            <a:avLst/>
          </a:prstGeom>
          <a:noFill/>
          <a:ln w="57150" cap="flat" cmpd="sng">
            <a:solidFill>
              <a:srgbClr val="EB0000"/>
            </a:solidFill>
            <a:prstDash val="solid"/>
            <a:round/>
            <a:headEnd type="none" w="med" len="med"/>
            <a:tailEnd type="stealth" w="lg" len="lg"/>
          </a:ln>
        </p:spPr>
      </p:cxn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326115" y="120127"/>
            <a:ext cx="4205974"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0" i="0" u="none" strike="noStrike" cap="none">
                <a:solidFill>
                  <a:schemeClr val="dk1"/>
                </a:solidFill>
                <a:latin typeface="Calibri"/>
                <a:ea typeface="Calibri"/>
                <a:cs typeface="Calibri"/>
                <a:sym typeface="Calibri"/>
              </a:rPr>
              <a:t>What is Hemoglobin?</a:t>
            </a:r>
          </a:p>
        </p:txBody>
      </p:sp>
      <p:pic>
        <p:nvPicPr>
          <p:cNvPr id="97" name="Shape 97"/>
          <p:cNvPicPr preferRelativeResize="0"/>
          <p:nvPr/>
        </p:nvPicPr>
        <p:blipFill rotWithShape="1">
          <a:blip r:embed="rId3">
            <a:alphaModFix/>
          </a:blip>
          <a:srcRect/>
          <a:stretch/>
        </p:blipFill>
        <p:spPr>
          <a:xfrm>
            <a:off x="577147" y="2358441"/>
            <a:ext cx="7989706" cy="4533344"/>
          </a:xfrm>
          <a:prstGeom prst="rect">
            <a:avLst/>
          </a:prstGeom>
          <a:noFill/>
          <a:ln>
            <a:noFill/>
          </a:ln>
        </p:spPr>
      </p:pic>
      <p:sp>
        <p:nvSpPr>
          <p:cNvPr id="98" name="Shape 98"/>
          <p:cNvSpPr txBox="1"/>
          <p:nvPr/>
        </p:nvSpPr>
        <p:spPr>
          <a:xfrm>
            <a:off x="577147" y="663491"/>
            <a:ext cx="8245031" cy="15696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libri"/>
                <a:ea typeface="Calibri"/>
                <a:cs typeface="Calibri"/>
                <a:sym typeface="Calibri"/>
              </a:rPr>
              <a:t>Hemoglobin is a protein in red blood cells that binds to oxygen in the lungs and carries the oxygen to the tissues.</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p:nvPr/>
        </p:nvSpPr>
        <p:spPr>
          <a:xfrm>
            <a:off x="119960" y="158300"/>
            <a:ext cx="8904079"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200" b="0" i="0" u="none" strike="noStrike" cap="none">
                <a:solidFill>
                  <a:schemeClr val="dk1"/>
                </a:solidFill>
                <a:latin typeface="Calibri"/>
                <a:ea typeface="Calibri"/>
                <a:cs typeface="Calibri"/>
                <a:sym typeface="Calibri"/>
              </a:rPr>
              <a:t>Figure 4 in Storz et al. 2007. Form a hypothesis about which amino acid change or changes might be most important for oxygen binding and explain.</a:t>
            </a:r>
          </a:p>
        </p:txBody>
      </p:sp>
      <p:pic>
        <p:nvPicPr>
          <p:cNvPr id="284" name="Shape 284"/>
          <p:cNvPicPr preferRelativeResize="0"/>
          <p:nvPr/>
        </p:nvPicPr>
        <p:blipFill rotWithShape="1">
          <a:blip r:embed="rId3">
            <a:alphaModFix/>
          </a:blip>
          <a:srcRect l="58498" b="49793"/>
          <a:stretch/>
        </p:blipFill>
        <p:spPr>
          <a:xfrm>
            <a:off x="0" y="971986"/>
            <a:ext cx="4625911" cy="4206240"/>
          </a:xfrm>
          <a:prstGeom prst="rect">
            <a:avLst/>
          </a:prstGeom>
          <a:noFill/>
          <a:ln>
            <a:noFill/>
          </a:ln>
        </p:spPr>
      </p:pic>
      <p:pic>
        <p:nvPicPr>
          <p:cNvPr id="285" name="Shape 285"/>
          <p:cNvPicPr preferRelativeResize="0"/>
          <p:nvPr/>
        </p:nvPicPr>
        <p:blipFill rotWithShape="1">
          <a:blip r:embed="rId3">
            <a:alphaModFix/>
          </a:blip>
          <a:srcRect l="57683" t="49793"/>
          <a:stretch/>
        </p:blipFill>
        <p:spPr>
          <a:xfrm>
            <a:off x="4427160" y="2651759"/>
            <a:ext cx="4716839" cy="4206240"/>
          </a:xfrm>
          <a:prstGeom prst="rect">
            <a:avLst/>
          </a:prstGeom>
          <a:noFill/>
          <a:ln>
            <a:noFill/>
          </a:ln>
        </p:spPr>
      </p:pic>
      <p:sp>
        <p:nvSpPr>
          <p:cNvPr id="286" name="Shape 286"/>
          <p:cNvSpPr txBox="1"/>
          <p:nvPr/>
        </p:nvSpPr>
        <p:spPr>
          <a:xfrm>
            <a:off x="4625910" y="1227079"/>
            <a:ext cx="4356202"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a:solidFill>
                  <a:srgbClr val="0000FF"/>
                </a:solidFill>
                <a:latin typeface="Calibri"/>
                <a:ea typeface="Calibri"/>
                <a:cs typeface="Calibri"/>
                <a:sym typeface="Calibri"/>
              </a:rPr>
              <a:t>Common amino acids at high elevations</a:t>
            </a:r>
          </a:p>
        </p:txBody>
      </p:sp>
      <p:cxnSp>
        <p:nvCxnSpPr>
          <p:cNvPr id="287" name="Shape 287"/>
          <p:cNvCxnSpPr/>
          <p:nvPr/>
        </p:nvCxnSpPr>
        <p:spPr>
          <a:xfrm rot="10800000">
            <a:off x="4770447" y="1781300"/>
            <a:ext cx="2106429" cy="0"/>
          </a:xfrm>
          <a:prstGeom prst="straightConnector1">
            <a:avLst/>
          </a:prstGeom>
          <a:noFill/>
          <a:ln w="57150" cap="flat" cmpd="sng">
            <a:solidFill>
              <a:srgbClr val="0000FF"/>
            </a:solidFill>
            <a:prstDash val="solid"/>
            <a:round/>
            <a:headEnd type="none" w="med" len="med"/>
            <a:tailEnd type="stealth" w="lg" len="lg"/>
          </a:ln>
        </p:spPr>
      </p:cxnSp>
      <p:sp>
        <p:nvSpPr>
          <p:cNvPr id="288" name="Shape 288"/>
          <p:cNvSpPr txBox="1"/>
          <p:nvPr/>
        </p:nvSpPr>
        <p:spPr>
          <a:xfrm>
            <a:off x="119960" y="5561657"/>
            <a:ext cx="4356202"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a:solidFill>
                  <a:srgbClr val="EB0000"/>
                </a:solidFill>
                <a:latin typeface="Calibri"/>
                <a:ea typeface="Calibri"/>
                <a:cs typeface="Calibri"/>
                <a:sym typeface="Calibri"/>
              </a:rPr>
              <a:t>Common amino acids at low elevations</a:t>
            </a:r>
          </a:p>
        </p:txBody>
      </p:sp>
      <p:cxnSp>
        <p:nvCxnSpPr>
          <p:cNvPr id="289" name="Shape 289"/>
          <p:cNvCxnSpPr/>
          <p:nvPr/>
        </p:nvCxnSpPr>
        <p:spPr>
          <a:xfrm>
            <a:off x="2246960" y="6115878"/>
            <a:ext cx="2106429" cy="0"/>
          </a:xfrm>
          <a:prstGeom prst="straightConnector1">
            <a:avLst/>
          </a:prstGeom>
          <a:noFill/>
          <a:ln w="57150" cap="flat" cmpd="sng">
            <a:solidFill>
              <a:srgbClr val="EB0000"/>
            </a:solidFill>
            <a:prstDash val="solid"/>
            <a:round/>
            <a:headEnd type="none" w="med" len="med"/>
            <a:tailEnd type="stealth" w="lg" len="lg"/>
          </a:ln>
        </p:spPr>
      </p:cxnSp>
      <p:sp>
        <p:nvSpPr>
          <p:cNvPr id="290" name="Shape 290"/>
          <p:cNvSpPr/>
          <p:nvPr/>
        </p:nvSpPr>
        <p:spPr>
          <a:xfrm>
            <a:off x="6348917" y="4520457"/>
            <a:ext cx="898330" cy="851925"/>
          </a:xfrm>
          <a:prstGeom prst="ellipse">
            <a:avLst/>
          </a:prstGeom>
          <a:noFill/>
          <a:ln w="57150" cap="flat" cmpd="sng">
            <a:solidFill>
              <a:srgbClr val="2BEF2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91" name="Shape 291"/>
          <p:cNvSpPr/>
          <p:nvPr/>
        </p:nvSpPr>
        <p:spPr>
          <a:xfrm>
            <a:off x="1797796" y="2927525"/>
            <a:ext cx="898330" cy="851925"/>
          </a:xfrm>
          <a:prstGeom prst="ellipse">
            <a:avLst/>
          </a:prstGeom>
          <a:noFill/>
          <a:ln w="57150" cap="flat" cmpd="sng">
            <a:solidFill>
              <a:srgbClr val="2BEF2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Shape 297"/>
          <p:cNvPicPr preferRelativeResize="0"/>
          <p:nvPr/>
        </p:nvPicPr>
        <p:blipFill rotWithShape="1">
          <a:blip r:embed="rId3">
            <a:alphaModFix/>
          </a:blip>
          <a:srcRect/>
          <a:stretch/>
        </p:blipFill>
        <p:spPr>
          <a:xfrm>
            <a:off x="121919" y="349784"/>
            <a:ext cx="5433287" cy="5416340"/>
          </a:xfrm>
          <a:prstGeom prst="rect">
            <a:avLst/>
          </a:prstGeom>
          <a:noFill/>
          <a:ln>
            <a:noFill/>
          </a:ln>
        </p:spPr>
      </p:pic>
      <p:pic>
        <p:nvPicPr>
          <p:cNvPr id="298" name="Shape 298"/>
          <p:cNvPicPr preferRelativeResize="0"/>
          <p:nvPr/>
        </p:nvPicPr>
        <p:blipFill rotWithShape="1">
          <a:blip r:embed="rId4">
            <a:alphaModFix/>
          </a:blip>
          <a:srcRect/>
          <a:stretch/>
        </p:blipFill>
        <p:spPr>
          <a:xfrm>
            <a:off x="5555207" y="3449378"/>
            <a:ext cx="3588791" cy="3408620"/>
          </a:xfrm>
          <a:prstGeom prst="rect">
            <a:avLst/>
          </a:prstGeom>
          <a:noFill/>
          <a:ln>
            <a:noFill/>
          </a:ln>
        </p:spPr>
      </p:pic>
      <p:sp>
        <p:nvSpPr>
          <p:cNvPr id="299" name="Shape 299"/>
          <p:cNvSpPr txBox="1"/>
          <p:nvPr/>
        </p:nvSpPr>
        <p:spPr>
          <a:xfrm>
            <a:off x="207739" y="5766125"/>
            <a:ext cx="288928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Fig. 1 from Storz et al. (2010)</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p:nvPr/>
        </p:nvSpPr>
        <p:spPr>
          <a:xfrm>
            <a:off x="326115" y="120127"/>
            <a:ext cx="4205974"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0" i="0" u="none" strike="noStrike" cap="none">
                <a:solidFill>
                  <a:schemeClr val="dk1"/>
                </a:solidFill>
                <a:latin typeface="Calibri"/>
                <a:ea typeface="Calibri"/>
                <a:cs typeface="Calibri"/>
                <a:sym typeface="Calibri"/>
              </a:rPr>
              <a:t>What is Hemoglobin?</a:t>
            </a:r>
          </a:p>
        </p:txBody>
      </p:sp>
      <p:pic>
        <p:nvPicPr>
          <p:cNvPr id="104" name="Shape 104"/>
          <p:cNvPicPr preferRelativeResize="0"/>
          <p:nvPr/>
        </p:nvPicPr>
        <p:blipFill rotWithShape="1">
          <a:blip r:embed="rId3">
            <a:alphaModFix/>
          </a:blip>
          <a:srcRect/>
          <a:stretch/>
        </p:blipFill>
        <p:spPr>
          <a:xfrm>
            <a:off x="577147" y="2358441"/>
            <a:ext cx="7989706" cy="4533344"/>
          </a:xfrm>
          <a:prstGeom prst="rect">
            <a:avLst/>
          </a:prstGeom>
          <a:noFill/>
          <a:ln>
            <a:noFill/>
          </a:ln>
        </p:spPr>
      </p:pic>
      <p:sp>
        <p:nvSpPr>
          <p:cNvPr id="105" name="Shape 105"/>
          <p:cNvSpPr txBox="1"/>
          <p:nvPr/>
        </p:nvSpPr>
        <p:spPr>
          <a:xfrm>
            <a:off x="360443" y="663491"/>
            <a:ext cx="8822178" cy="1646605"/>
          </a:xfrm>
          <a:prstGeom prst="rect">
            <a:avLst/>
          </a:prstGeom>
          <a:noFill/>
          <a:ln>
            <a:noFill/>
          </a:ln>
        </p:spPr>
        <p:txBody>
          <a:bodyPr lIns="91425" tIns="45700" rIns="91425" bIns="45700" anchor="t" anchorCtr="0">
            <a:noAutofit/>
          </a:bodyPr>
          <a:lstStyle/>
          <a:p>
            <a:pPr marL="0" marR="0" lvl="0" indent="0" algn="l" rtl="0">
              <a:spcBef>
                <a:spcPts val="0"/>
              </a:spcBef>
              <a:spcAft>
                <a:spcPts val="60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 Hemoglobin has a </a:t>
            </a:r>
            <a:r>
              <a:rPr lang="en-US" sz="2400" b="0" i="1" u="none" strike="noStrike" cap="none">
                <a:solidFill>
                  <a:schemeClr val="dk1"/>
                </a:solidFill>
                <a:latin typeface="Calibri"/>
                <a:ea typeface="Calibri"/>
                <a:cs typeface="Calibri"/>
                <a:sym typeface="Calibri"/>
              </a:rPr>
              <a:t>tetrameric </a:t>
            </a:r>
            <a:r>
              <a:rPr lang="en-US" sz="2400" b="0" i="0" u="none" strike="noStrike" cap="none">
                <a:solidFill>
                  <a:schemeClr val="dk1"/>
                </a:solidFill>
                <a:latin typeface="Calibri"/>
                <a:ea typeface="Calibri"/>
                <a:cs typeface="Calibri"/>
                <a:sym typeface="Calibri"/>
              </a:rPr>
              <a:t>structure; it is made up of four subunits (2 α chains and 2 β chains) bound together.</a:t>
            </a:r>
          </a:p>
          <a:p>
            <a:pPr marL="0" marR="0" lvl="0" indent="0" algn="l" rtl="0">
              <a:spcBef>
                <a:spcPts val="0"/>
              </a:spcBef>
              <a:spcAft>
                <a:spcPts val="60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 Each subunit contains a </a:t>
            </a:r>
            <a:r>
              <a:rPr lang="en-US" sz="2400" b="0" i="1" u="none" strike="noStrike" cap="none">
                <a:solidFill>
                  <a:schemeClr val="dk1"/>
                </a:solidFill>
                <a:latin typeface="Calibri"/>
                <a:ea typeface="Calibri"/>
                <a:cs typeface="Calibri"/>
                <a:sym typeface="Calibri"/>
              </a:rPr>
              <a:t>heme</a:t>
            </a:r>
            <a:r>
              <a:rPr lang="en-US" sz="2400" b="0" i="0" u="none" strike="noStrike" cap="none">
                <a:solidFill>
                  <a:schemeClr val="dk1"/>
                </a:solidFill>
                <a:latin typeface="Calibri"/>
                <a:ea typeface="Calibri"/>
                <a:cs typeface="Calibri"/>
                <a:sym typeface="Calibri"/>
              </a:rPr>
              <a:t> group that can bind one molecule of oxygen (O</a:t>
            </a:r>
            <a:r>
              <a:rPr lang="en-US" sz="2400" b="0" i="0" u="none" strike="noStrike" cap="none" baseline="-25000">
                <a:solidFill>
                  <a:schemeClr val="dk1"/>
                </a:solidFill>
                <a:latin typeface="Calibri"/>
                <a:ea typeface="Calibri"/>
                <a:cs typeface="Calibri"/>
                <a:sym typeface="Calibri"/>
              </a:rPr>
              <a:t>2</a:t>
            </a:r>
            <a:r>
              <a:rPr lang="en-US" sz="2400" b="0" i="0" u="none" strike="noStrike" cap="none">
                <a:solidFill>
                  <a:schemeClr val="dk1"/>
                </a:solidFill>
                <a:latin typeface="Calibri"/>
                <a:ea typeface="Calibri"/>
                <a:cs typeface="Calibri"/>
                <a:sym typeface="Calibri"/>
              </a:rPr>
              <a:t>).</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Shape 111"/>
          <p:cNvPicPr preferRelativeResize="0"/>
          <p:nvPr/>
        </p:nvPicPr>
        <p:blipFill rotWithShape="1">
          <a:blip r:embed="rId3">
            <a:alphaModFix/>
          </a:blip>
          <a:srcRect l="6117" t="3274" r="9053"/>
          <a:stretch/>
        </p:blipFill>
        <p:spPr>
          <a:xfrm>
            <a:off x="539606" y="3638151"/>
            <a:ext cx="8273637" cy="3810581"/>
          </a:xfrm>
          <a:prstGeom prst="rect">
            <a:avLst/>
          </a:prstGeom>
          <a:noFill/>
          <a:ln>
            <a:noFill/>
          </a:ln>
        </p:spPr>
      </p:pic>
      <p:sp>
        <p:nvSpPr>
          <p:cNvPr id="112" name="Shape 112"/>
          <p:cNvSpPr/>
          <p:nvPr/>
        </p:nvSpPr>
        <p:spPr>
          <a:xfrm>
            <a:off x="539606" y="6075017"/>
            <a:ext cx="8064788" cy="806571"/>
          </a:xfrm>
          <a:prstGeom prst="rect">
            <a:avLst/>
          </a:prstGeom>
          <a:solidFill>
            <a:schemeClr val="l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13" name="Shape 113"/>
          <p:cNvSpPr txBox="1"/>
          <p:nvPr/>
        </p:nvSpPr>
        <p:spPr>
          <a:xfrm>
            <a:off x="330757" y="5970"/>
            <a:ext cx="8482486" cy="4647426"/>
          </a:xfrm>
          <a:prstGeom prst="rect">
            <a:avLst/>
          </a:prstGeom>
          <a:noFill/>
          <a:ln>
            <a:noFill/>
          </a:ln>
        </p:spPr>
        <p:txBody>
          <a:bodyPr lIns="91425" tIns="45700" rIns="91425" bIns="45700" anchor="t" anchorCtr="0">
            <a:noAutofit/>
          </a:bodyPr>
          <a:lstStyle/>
          <a:p>
            <a:pPr marL="0" marR="0" lvl="0" indent="0" algn="l" rtl="0">
              <a:spcBef>
                <a:spcPts val="0"/>
              </a:spcBef>
              <a:spcAft>
                <a:spcPts val="1800"/>
              </a:spcAft>
              <a:buSzPct val="25000"/>
              <a:buNone/>
            </a:pPr>
            <a:r>
              <a:rPr lang="en-US" sz="3200" b="1" i="0" u="none" strike="noStrike" cap="none">
                <a:solidFill>
                  <a:schemeClr val="dk1"/>
                </a:solidFill>
                <a:latin typeface="Calibri"/>
                <a:ea typeface="Calibri"/>
                <a:cs typeface="Calibri"/>
                <a:sym typeface="Calibri"/>
              </a:rPr>
              <a:t>Hemoglobin in the genome: </a:t>
            </a:r>
          </a:p>
          <a:p>
            <a:pPr marL="0" marR="0" lvl="0" indent="0" algn="l" rtl="0">
              <a:spcBef>
                <a:spcPts val="0"/>
              </a:spcBef>
              <a:spcAft>
                <a:spcPts val="180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Multiple genes can produce functional α hemoglobin (HBA) subunits. </a:t>
            </a:r>
          </a:p>
          <a:p>
            <a:pPr marL="0" marR="0" lvl="0" indent="0" algn="l" rtl="0">
              <a:spcBef>
                <a:spcPts val="0"/>
              </a:spcBef>
              <a:spcAft>
                <a:spcPts val="180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 The related HBA genes, known as a gene family, are located near one another on the same chromosome.</a:t>
            </a:r>
          </a:p>
          <a:p>
            <a:pPr marL="0" marR="0" lvl="0" indent="0" algn="l" rtl="0">
              <a:spcBef>
                <a:spcPts val="0"/>
              </a:spcBef>
              <a:spcAft>
                <a:spcPts val="180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 There is a similar β hemoglobin (HBB) chain gene family. </a:t>
            </a:r>
          </a:p>
          <a:p>
            <a:pPr marL="0" marR="0" lvl="0" indent="0" algn="l" rtl="0">
              <a:spcBef>
                <a:spcPts val="0"/>
              </a:spcBef>
              <a:buNone/>
            </a:pPr>
            <a:endParaRPr sz="3200" b="0" i="0" u="none" strike="noStrike" cap="none">
              <a:solidFill>
                <a:schemeClr val="dk1"/>
              </a:solidFill>
              <a:latin typeface="Calibri"/>
              <a:ea typeface="Calibri"/>
              <a:cs typeface="Calibri"/>
              <a:sym typeface="Calibri"/>
            </a:endParaRPr>
          </a:p>
          <a:p>
            <a:pPr marL="0" marR="0" lvl="0" indent="0" algn="l" rtl="0">
              <a:spcBef>
                <a:spcPts val="0"/>
              </a:spcBef>
              <a:buNone/>
            </a:pPr>
            <a:endParaRPr sz="3200" b="0" i="0" u="none" strike="noStrike" cap="none">
              <a:solidFill>
                <a:schemeClr val="dk1"/>
              </a:solidFill>
              <a:latin typeface="Calibri"/>
              <a:ea typeface="Calibri"/>
              <a:cs typeface="Calibri"/>
              <a:sym typeface="Calibri"/>
            </a:endParaRPr>
          </a:p>
        </p:txBody>
      </p:sp>
      <p:sp>
        <p:nvSpPr>
          <p:cNvPr id="114" name="Shape 114"/>
          <p:cNvSpPr txBox="1"/>
          <p:nvPr/>
        </p:nvSpPr>
        <p:spPr>
          <a:xfrm>
            <a:off x="539606" y="6104458"/>
            <a:ext cx="8064788"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000" b="0" i="0" u="none" strike="noStrike" cap="none">
                <a:solidFill>
                  <a:schemeClr val="dk1"/>
                </a:solidFill>
                <a:latin typeface="Calibri"/>
                <a:ea typeface="Calibri"/>
                <a:cs typeface="Calibri"/>
                <a:sym typeface="Calibri"/>
              </a:rPr>
              <a:t>Location of genes in HBA and HBB gene families in deer mice. </a:t>
            </a:r>
          </a:p>
          <a:p>
            <a:pPr marL="0" marR="0" lvl="0" indent="0" algn="ctr" rtl="0">
              <a:spcBef>
                <a:spcPts val="0"/>
              </a:spcBef>
              <a:buSzPct val="25000"/>
              <a:buNone/>
            </a:pPr>
            <a:r>
              <a:rPr lang="en-US" sz="2000" b="0" i="0" u="none" strike="noStrike" cap="none">
                <a:solidFill>
                  <a:schemeClr val="dk1"/>
                </a:solidFill>
                <a:latin typeface="Calibri"/>
                <a:ea typeface="Calibri"/>
                <a:cs typeface="Calibri"/>
                <a:sym typeface="Calibri"/>
              </a:rPr>
              <a:t>Modified Fig. 1 from  Natarajan et al. 2015. </a:t>
            </a:r>
            <a:r>
              <a:rPr lang="en-US" sz="2000" b="0" i="1" u="none" strike="noStrike" cap="none">
                <a:solidFill>
                  <a:schemeClr val="dk1"/>
                </a:solidFill>
                <a:latin typeface="Calibri"/>
                <a:ea typeface="Calibri"/>
                <a:cs typeface="Calibri"/>
                <a:sym typeface="Calibri"/>
              </a:rPr>
              <a:t>Molecular Biology and Evolution</a:t>
            </a:r>
          </a:p>
        </p:txBody>
      </p:sp>
      <p:sp>
        <p:nvSpPr>
          <p:cNvPr id="115" name="Shape 115"/>
          <p:cNvSpPr/>
          <p:nvPr/>
        </p:nvSpPr>
        <p:spPr>
          <a:xfrm>
            <a:off x="692006" y="4479044"/>
            <a:ext cx="8064788" cy="806571"/>
          </a:xfrm>
          <a:prstGeom prst="rect">
            <a:avLst/>
          </a:prstGeom>
          <a:solidFill>
            <a:schemeClr val="l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16" name="Shape 116"/>
          <p:cNvSpPr/>
          <p:nvPr/>
        </p:nvSpPr>
        <p:spPr>
          <a:xfrm>
            <a:off x="641825" y="3723955"/>
            <a:ext cx="357058" cy="379593"/>
          </a:xfrm>
          <a:prstGeom prst="rect">
            <a:avLst/>
          </a:prstGeom>
          <a:solidFill>
            <a:schemeClr val="l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17" name="Shape 117"/>
          <p:cNvSpPr/>
          <p:nvPr/>
        </p:nvSpPr>
        <p:spPr>
          <a:xfrm>
            <a:off x="615695" y="5337098"/>
            <a:ext cx="357058" cy="379593"/>
          </a:xfrm>
          <a:prstGeom prst="rect">
            <a:avLst/>
          </a:prstGeom>
          <a:solidFill>
            <a:schemeClr val="l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Shape 123"/>
          <p:cNvPicPr preferRelativeResize="0"/>
          <p:nvPr/>
        </p:nvPicPr>
        <p:blipFill rotWithShape="1">
          <a:blip r:embed="rId3">
            <a:alphaModFix/>
          </a:blip>
          <a:srcRect/>
          <a:stretch/>
        </p:blipFill>
        <p:spPr>
          <a:xfrm>
            <a:off x="1791239" y="534779"/>
            <a:ext cx="6338182" cy="5366128"/>
          </a:xfrm>
          <a:prstGeom prst="rect">
            <a:avLst/>
          </a:prstGeom>
          <a:noFill/>
          <a:ln>
            <a:noFill/>
          </a:ln>
        </p:spPr>
      </p:pic>
      <p:sp>
        <p:nvSpPr>
          <p:cNvPr id="124" name="Shape 124"/>
          <p:cNvSpPr txBox="1"/>
          <p:nvPr/>
        </p:nvSpPr>
        <p:spPr>
          <a:xfrm>
            <a:off x="330757" y="126096"/>
            <a:ext cx="8482486" cy="15696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libri"/>
                <a:ea typeface="Calibri"/>
                <a:cs typeface="Calibri"/>
                <a:sym typeface="Calibri"/>
              </a:rPr>
              <a:t>Hemoglobin-O</a:t>
            </a:r>
            <a:r>
              <a:rPr lang="en-US" sz="3200" b="0" i="0" u="none" strike="noStrike" cap="none" baseline="-25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dissociation curves</a:t>
            </a:r>
          </a:p>
          <a:p>
            <a:pPr marL="0" marR="0" lvl="0" indent="0" algn="l" rtl="0">
              <a:spcBef>
                <a:spcPts val="0"/>
              </a:spcBef>
              <a:buNone/>
            </a:pPr>
            <a:endParaRPr sz="3200" b="0" i="0" u="none" strike="noStrike" cap="none">
              <a:solidFill>
                <a:schemeClr val="dk1"/>
              </a:solidFill>
              <a:latin typeface="Calibri"/>
              <a:ea typeface="Calibri"/>
              <a:cs typeface="Calibri"/>
              <a:sym typeface="Calibri"/>
            </a:endParaRPr>
          </a:p>
          <a:p>
            <a:pPr marL="0" marR="0" lvl="0" indent="0" algn="l" rtl="0">
              <a:spcBef>
                <a:spcPts val="0"/>
              </a:spcBef>
              <a:buNone/>
            </a:pPr>
            <a:endParaRPr sz="3200" b="0" i="0" u="none" strike="noStrike" cap="none">
              <a:solidFill>
                <a:schemeClr val="dk1"/>
              </a:solidFill>
              <a:latin typeface="Calibri"/>
              <a:ea typeface="Calibri"/>
              <a:cs typeface="Calibri"/>
              <a:sym typeface="Calibri"/>
            </a:endParaRPr>
          </a:p>
        </p:txBody>
      </p:sp>
      <p:sp>
        <p:nvSpPr>
          <p:cNvPr id="125" name="Shape 125"/>
          <p:cNvSpPr txBox="1"/>
          <p:nvPr/>
        </p:nvSpPr>
        <p:spPr>
          <a:xfrm>
            <a:off x="369725" y="5780782"/>
            <a:ext cx="8482486" cy="107721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libri"/>
                <a:ea typeface="Calibri"/>
                <a:cs typeface="Calibri"/>
                <a:sym typeface="Calibri"/>
              </a:rPr>
              <a:t>The shape of the curve is </a:t>
            </a:r>
            <a:r>
              <a:rPr lang="en-US" sz="3200" b="0" i="1" u="none" strike="noStrike" cap="none">
                <a:solidFill>
                  <a:schemeClr val="dk1"/>
                </a:solidFill>
                <a:latin typeface="Calibri"/>
                <a:ea typeface="Calibri"/>
                <a:cs typeface="Calibri"/>
                <a:sym typeface="Calibri"/>
              </a:rPr>
              <a:t>sigmoidal</a:t>
            </a:r>
            <a:r>
              <a:rPr lang="en-US" sz="3200" b="0" i="0" u="none" strike="noStrike" cap="none">
                <a:solidFill>
                  <a:schemeClr val="dk1"/>
                </a:solidFill>
                <a:latin typeface="Calibri"/>
                <a:ea typeface="Calibri"/>
                <a:cs typeface="Calibri"/>
                <a:sym typeface="Calibri"/>
              </a:rPr>
              <a:t>; this is due to </a:t>
            </a:r>
            <a:r>
              <a:rPr lang="en-US" sz="3200" b="0" i="1" u="none" strike="noStrike" cap="none">
                <a:solidFill>
                  <a:schemeClr val="dk1"/>
                </a:solidFill>
                <a:latin typeface="Calibri"/>
                <a:ea typeface="Calibri"/>
                <a:cs typeface="Calibri"/>
                <a:sym typeface="Calibri"/>
              </a:rPr>
              <a:t>cooperative</a:t>
            </a:r>
            <a:r>
              <a:rPr lang="en-US" sz="3200" b="0" i="0" u="none" strike="noStrike" cap="none">
                <a:solidFill>
                  <a:schemeClr val="dk1"/>
                </a:solidFill>
                <a:latin typeface="Calibri"/>
                <a:ea typeface="Calibri"/>
                <a:cs typeface="Calibri"/>
                <a:sym typeface="Calibri"/>
              </a:rPr>
              <a:t> binding of oxygen to hemoglobin.</a:t>
            </a:r>
          </a:p>
        </p:txBody>
      </p:sp>
      <p:grpSp>
        <p:nvGrpSpPr>
          <p:cNvPr id="126" name="Shape 126"/>
          <p:cNvGrpSpPr/>
          <p:nvPr/>
        </p:nvGrpSpPr>
        <p:grpSpPr>
          <a:xfrm>
            <a:off x="100183" y="4137414"/>
            <a:ext cx="2348093" cy="806566"/>
            <a:chOff x="288987" y="4137414"/>
            <a:chExt cx="2348093" cy="806566"/>
          </a:xfrm>
        </p:grpSpPr>
        <p:cxnSp>
          <p:nvCxnSpPr>
            <p:cNvPr id="127" name="Shape 127"/>
            <p:cNvCxnSpPr/>
            <p:nvPr/>
          </p:nvCxnSpPr>
          <p:spPr>
            <a:xfrm>
              <a:off x="1373109" y="4942392"/>
              <a:ext cx="806696" cy="1587"/>
            </a:xfrm>
            <a:prstGeom prst="straightConnector1">
              <a:avLst/>
            </a:prstGeom>
            <a:noFill/>
            <a:ln w="25400" cap="flat" cmpd="sng">
              <a:solidFill>
                <a:srgbClr val="FF0000"/>
              </a:solidFill>
              <a:prstDash val="solid"/>
              <a:round/>
              <a:headEnd type="none" w="med" len="med"/>
              <a:tailEnd type="stealth" w="lg" len="lg"/>
            </a:ln>
          </p:spPr>
        </p:cxnSp>
        <p:sp>
          <p:nvSpPr>
            <p:cNvPr id="128" name="Shape 128"/>
            <p:cNvSpPr txBox="1"/>
            <p:nvPr/>
          </p:nvSpPr>
          <p:spPr>
            <a:xfrm>
              <a:off x="288987" y="4137414"/>
              <a:ext cx="2348093"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a:solidFill>
                    <a:schemeClr val="dk1"/>
                  </a:solidFill>
                  <a:latin typeface="Calibri"/>
                  <a:ea typeface="Calibri"/>
                  <a:cs typeface="Calibri"/>
                  <a:sym typeface="Calibri"/>
                </a:rPr>
                <a:t>Low P</a:t>
              </a:r>
              <a:r>
                <a:rPr lang="en-US" sz="2000" b="0" i="0" u="none" strike="noStrike" cap="none" baseline="-25000">
                  <a:solidFill>
                    <a:schemeClr val="dk1"/>
                  </a:solidFill>
                  <a:latin typeface="Calibri"/>
                  <a:ea typeface="Calibri"/>
                  <a:cs typeface="Calibri"/>
                  <a:sym typeface="Calibri"/>
                </a:rPr>
                <a:t>O2</a:t>
              </a:r>
            </a:p>
            <a:p>
              <a:pPr marL="0" marR="0" lvl="0" indent="0" algn="l" rtl="0">
                <a:spcBef>
                  <a:spcPts val="0"/>
                </a:spcBef>
                <a:buSzPct val="25000"/>
                <a:buNone/>
              </a:pPr>
              <a:r>
                <a:rPr lang="en-US" sz="2000" b="0" i="0" u="none" strike="noStrike" cap="none">
                  <a:solidFill>
                    <a:schemeClr val="dk1"/>
                  </a:solidFill>
                  <a:latin typeface="Calibri"/>
                  <a:ea typeface="Calibri"/>
                  <a:cs typeface="Calibri"/>
                  <a:sym typeface="Calibri"/>
                </a:rPr>
                <a:t>Few Hb w/ bound O</a:t>
              </a:r>
              <a:r>
                <a:rPr lang="en-US" sz="2000" b="0" i="0" u="none" strike="noStrike" cap="none" baseline="-25000">
                  <a:solidFill>
                    <a:schemeClr val="dk1"/>
                  </a:solidFill>
                  <a:latin typeface="Calibri"/>
                  <a:ea typeface="Calibri"/>
                  <a:cs typeface="Calibri"/>
                  <a:sym typeface="Calibri"/>
                </a:rPr>
                <a:t>2</a:t>
              </a:r>
            </a:p>
          </p:txBody>
        </p:sp>
      </p:grpSp>
      <p:grpSp>
        <p:nvGrpSpPr>
          <p:cNvPr id="129" name="Shape 129"/>
          <p:cNvGrpSpPr/>
          <p:nvPr/>
        </p:nvGrpSpPr>
        <p:grpSpPr>
          <a:xfrm>
            <a:off x="4170797" y="1695757"/>
            <a:ext cx="3302059" cy="707886"/>
            <a:chOff x="4170797" y="1695757"/>
            <a:chExt cx="3302059" cy="707886"/>
          </a:xfrm>
        </p:grpSpPr>
        <p:cxnSp>
          <p:nvCxnSpPr>
            <p:cNvPr id="130" name="Shape 130"/>
            <p:cNvCxnSpPr/>
            <p:nvPr/>
          </p:nvCxnSpPr>
          <p:spPr>
            <a:xfrm rot="10800000">
              <a:off x="4170797" y="1990686"/>
              <a:ext cx="789532" cy="1587"/>
            </a:xfrm>
            <a:prstGeom prst="straightConnector1">
              <a:avLst/>
            </a:prstGeom>
            <a:noFill/>
            <a:ln w="25400" cap="flat" cmpd="sng">
              <a:solidFill>
                <a:srgbClr val="FF0000"/>
              </a:solidFill>
              <a:prstDash val="solid"/>
              <a:round/>
              <a:headEnd type="none" w="med" len="med"/>
              <a:tailEnd type="stealth" w="lg" len="lg"/>
            </a:ln>
          </p:spPr>
        </p:cxnSp>
        <p:sp>
          <p:nvSpPr>
            <p:cNvPr id="131" name="Shape 131"/>
            <p:cNvSpPr txBox="1"/>
            <p:nvPr/>
          </p:nvSpPr>
          <p:spPr>
            <a:xfrm>
              <a:off x="4960330" y="1695757"/>
              <a:ext cx="2512526"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a:solidFill>
                    <a:schemeClr val="dk1"/>
                  </a:solidFill>
                  <a:latin typeface="Calibri"/>
                  <a:ea typeface="Calibri"/>
                  <a:cs typeface="Calibri"/>
                  <a:sym typeface="Calibri"/>
                </a:rPr>
                <a:t>High P</a:t>
              </a:r>
              <a:r>
                <a:rPr lang="en-US" sz="2000" b="0" i="0" u="none" strike="noStrike" cap="none" baseline="-25000">
                  <a:solidFill>
                    <a:schemeClr val="dk1"/>
                  </a:solidFill>
                  <a:latin typeface="Calibri"/>
                  <a:ea typeface="Calibri"/>
                  <a:cs typeface="Calibri"/>
                  <a:sym typeface="Calibri"/>
                </a:rPr>
                <a:t>O2</a:t>
              </a:r>
            </a:p>
            <a:p>
              <a:pPr marL="0" marR="0" lvl="0" indent="0" algn="l" rtl="0">
                <a:spcBef>
                  <a:spcPts val="0"/>
                </a:spcBef>
                <a:buSzPct val="25000"/>
                <a:buNone/>
              </a:pPr>
              <a:r>
                <a:rPr lang="en-US" sz="2000" b="0" i="0" u="none" strike="noStrike" cap="none">
                  <a:solidFill>
                    <a:schemeClr val="dk1"/>
                  </a:solidFill>
                  <a:latin typeface="Calibri"/>
                  <a:ea typeface="Calibri"/>
                  <a:cs typeface="Calibri"/>
                  <a:sym typeface="Calibri"/>
                </a:rPr>
                <a:t>Many Hb w/ bound O</a:t>
              </a:r>
              <a:r>
                <a:rPr lang="en-US" sz="2000" b="0" i="0" u="none" strike="noStrike" cap="none" baseline="-25000">
                  <a:solidFill>
                    <a:schemeClr val="dk1"/>
                  </a:solidFill>
                  <a:latin typeface="Calibri"/>
                  <a:ea typeface="Calibri"/>
                  <a:cs typeface="Calibri"/>
                  <a:sym typeface="Calibri"/>
                </a:rPr>
                <a:t>2</a:t>
              </a:r>
            </a:p>
          </p:txBody>
        </p:sp>
      </p:grpSp>
      <p:grpSp>
        <p:nvGrpSpPr>
          <p:cNvPr id="132" name="Shape 132"/>
          <p:cNvGrpSpPr/>
          <p:nvPr/>
        </p:nvGrpSpPr>
        <p:grpSpPr>
          <a:xfrm>
            <a:off x="3604392" y="2904707"/>
            <a:ext cx="5539607" cy="400109"/>
            <a:chOff x="3604392" y="2904707"/>
            <a:chExt cx="5539607" cy="400109"/>
          </a:xfrm>
        </p:grpSpPr>
        <p:cxnSp>
          <p:nvCxnSpPr>
            <p:cNvPr id="133" name="Shape 133"/>
            <p:cNvCxnSpPr/>
            <p:nvPr/>
          </p:nvCxnSpPr>
          <p:spPr>
            <a:xfrm rot="10800000">
              <a:off x="3604392" y="3123318"/>
              <a:ext cx="789533" cy="1587"/>
            </a:xfrm>
            <a:prstGeom prst="straightConnector1">
              <a:avLst/>
            </a:prstGeom>
            <a:noFill/>
            <a:ln w="25400" cap="flat" cmpd="sng">
              <a:solidFill>
                <a:srgbClr val="FF0000"/>
              </a:solidFill>
              <a:prstDash val="solid"/>
              <a:round/>
              <a:headEnd type="none" w="med" len="med"/>
              <a:tailEnd type="stealth" w="lg" len="lg"/>
            </a:ln>
          </p:spPr>
        </p:cxnSp>
        <p:sp>
          <p:nvSpPr>
            <p:cNvPr id="134" name="Shape 134"/>
            <p:cNvSpPr txBox="1"/>
            <p:nvPr/>
          </p:nvSpPr>
          <p:spPr>
            <a:xfrm>
              <a:off x="4393925" y="2904707"/>
              <a:ext cx="4750074"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a:solidFill>
                    <a:srgbClr val="FF0000"/>
                  </a:solidFill>
                  <a:latin typeface="Calibri"/>
                  <a:ea typeface="Calibri"/>
                  <a:cs typeface="Calibri"/>
                  <a:sym typeface="Calibri"/>
                </a:rPr>
                <a:t>P</a:t>
              </a:r>
              <a:r>
                <a:rPr lang="en-US" sz="2000" b="0" i="0" u="none" strike="noStrike" cap="none" baseline="-25000">
                  <a:solidFill>
                    <a:srgbClr val="FF0000"/>
                  </a:solidFill>
                  <a:latin typeface="Calibri"/>
                  <a:ea typeface="Calibri"/>
                  <a:cs typeface="Calibri"/>
                  <a:sym typeface="Calibri"/>
                </a:rPr>
                <a:t>50 </a:t>
              </a:r>
              <a:r>
                <a:rPr lang="en-US" sz="2000" b="0" i="0" u="none" strike="noStrike" cap="none">
                  <a:solidFill>
                    <a:schemeClr val="dk1"/>
                  </a:solidFill>
                  <a:latin typeface="Calibri"/>
                  <a:ea typeface="Calibri"/>
                  <a:cs typeface="Calibri"/>
                  <a:sym typeface="Calibri"/>
                </a:rPr>
                <a:t>: P</a:t>
              </a:r>
              <a:r>
                <a:rPr lang="en-US" sz="2000" b="0" i="0" u="none" strike="noStrike" cap="none" baseline="-25000">
                  <a:solidFill>
                    <a:schemeClr val="dk1"/>
                  </a:solidFill>
                  <a:latin typeface="Calibri"/>
                  <a:ea typeface="Calibri"/>
                  <a:cs typeface="Calibri"/>
                  <a:sym typeface="Calibri"/>
                </a:rPr>
                <a:t>O2</a:t>
              </a:r>
              <a:r>
                <a:rPr lang="en-US" sz="2000" b="0" i="0" u="none" strike="noStrike" cap="none">
                  <a:solidFill>
                    <a:schemeClr val="dk1"/>
                  </a:solidFill>
                  <a:latin typeface="Calibri"/>
                  <a:ea typeface="Calibri"/>
                  <a:cs typeface="Calibri"/>
                  <a:sym typeface="Calibri"/>
                </a:rPr>
                <a:t> where 50% of Hb have bound O</a:t>
              </a:r>
              <a:r>
                <a:rPr lang="en-US" sz="2000" b="0" i="0" u="none" strike="noStrike" cap="none" baseline="-25000">
                  <a:solidFill>
                    <a:schemeClr val="dk1"/>
                  </a:solidFill>
                  <a:latin typeface="Calibri"/>
                  <a:ea typeface="Calibri"/>
                  <a:cs typeface="Calibri"/>
                  <a:sym typeface="Calibri"/>
                </a:rPr>
                <a:t>2</a:t>
              </a:r>
              <a:r>
                <a:rPr lang="en-US" sz="2000" b="0" i="0" u="none" strike="noStrike" cap="none">
                  <a:solidFill>
                    <a:schemeClr val="dk1"/>
                  </a:solidFill>
                  <a:latin typeface="Calibri"/>
                  <a:ea typeface="Calibri"/>
                  <a:cs typeface="Calibri"/>
                  <a:sym typeface="Calibri"/>
                </a:rPr>
                <a:t> </a:t>
              </a:r>
            </a:p>
          </p:txBody>
        </p:sp>
      </p:gr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p:nvPr/>
        </p:nvSpPr>
        <p:spPr>
          <a:xfrm>
            <a:off x="330757" y="126096"/>
            <a:ext cx="8482486"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a:solidFill>
                  <a:schemeClr val="dk1"/>
                </a:solidFill>
                <a:latin typeface="Calibri"/>
                <a:ea typeface="Calibri"/>
                <a:cs typeface="Calibri"/>
                <a:sym typeface="Calibri"/>
              </a:rPr>
              <a:t> </a:t>
            </a:r>
          </a:p>
        </p:txBody>
      </p:sp>
      <p:pic>
        <p:nvPicPr>
          <p:cNvPr id="141" name="Shape 141"/>
          <p:cNvPicPr preferRelativeResize="0"/>
          <p:nvPr/>
        </p:nvPicPr>
        <p:blipFill rotWithShape="1">
          <a:blip r:embed="rId3">
            <a:alphaModFix/>
          </a:blip>
          <a:srcRect/>
          <a:stretch/>
        </p:blipFill>
        <p:spPr>
          <a:xfrm>
            <a:off x="2182039" y="2190908"/>
            <a:ext cx="4902480" cy="4656358"/>
          </a:xfrm>
          <a:prstGeom prst="rect">
            <a:avLst/>
          </a:prstGeom>
          <a:noFill/>
          <a:ln>
            <a:noFill/>
          </a:ln>
        </p:spPr>
      </p:pic>
      <p:sp>
        <p:nvSpPr>
          <p:cNvPr id="142" name="Shape 142"/>
          <p:cNvSpPr txBox="1"/>
          <p:nvPr/>
        </p:nvSpPr>
        <p:spPr>
          <a:xfrm>
            <a:off x="17163" y="432660"/>
            <a:ext cx="9144000" cy="954106"/>
          </a:xfrm>
          <a:prstGeom prst="rect">
            <a:avLst/>
          </a:prstGeom>
          <a:noFill/>
          <a:ln>
            <a:noFill/>
          </a:ln>
        </p:spPr>
        <p:txBody>
          <a:bodyPr lIns="91425" tIns="45700" rIns="91425" bIns="45700" anchor="t" anchorCtr="0">
            <a:noAutofit/>
          </a:bodyPr>
          <a:lstStyle/>
          <a:p>
            <a:pPr marL="0" marR="0" lvl="0" indent="0" algn="l" rtl="0">
              <a:spcBef>
                <a:spcPts val="0"/>
              </a:spcBef>
              <a:spcAft>
                <a:spcPts val="120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  The O</a:t>
            </a:r>
            <a:r>
              <a:rPr lang="en-US" sz="2800" b="0" i="0" u="none" strike="noStrike" cap="none" baseline="-25000">
                <a:solidFill>
                  <a:schemeClr val="dk1"/>
                </a:solidFill>
                <a:latin typeface="Calibri"/>
                <a:ea typeface="Calibri"/>
                <a:cs typeface="Calibri"/>
                <a:sym typeface="Calibri"/>
              </a:rPr>
              <a:t>2</a:t>
            </a:r>
            <a:r>
              <a:rPr lang="en-US" sz="2800" b="0" i="0" u="none" strike="noStrike" cap="none">
                <a:solidFill>
                  <a:schemeClr val="dk1"/>
                </a:solidFill>
                <a:latin typeface="Calibri"/>
                <a:ea typeface="Calibri"/>
                <a:cs typeface="Calibri"/>
                <a:sym typeface="Calibri"/>
              </a:rPr>
              <a:t> dissociation curve (ODC) describes the Hb-O</a:t>
            </a:r>
            <a:r>
              <a:rPr lang="en-US" sz="2800" b="0" i="0" u="none" strike="noStrike" cap="none" baseline="-25000">
                <a:solidFill>
                  <a:schemeClr val="dk1"/>
                </a:solidFill>
                <a:latin typeface="Calibri"/>
                <a:ea typeface="Calibri"/>
                <a:cs typeface="Calibri"/>
                <a:sym typeface="Calibri"/>
              </a:rPr>
              <a:t>2</a:t>
            </a:r>
            <a:r>
              <a:rPr lang="en-US" sz="2800" b="0" i="0" u="none" strike="noStrike" cap="none">
                <a:solidFill>
                  <a:schemeClr val="dk1"/>
                </a:solidFill>
                <a:latin typeface="Calibri"/>
                <a:ea typeface="Calibri"/>
                <a:cs typeface="Calibri"/>
                <a:sym typeface="Calibri"/>
              </a:rPr>
              <a:t> affinity of hemoglobin under certain</a:t>
            </a:r>
            <a:r>
              <a:rPr lang="en-US" sz="2800" b="0" i="1"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environmental</a:t>
            </a:r>
            <a:r>
              <a:rPr lang="en-US" sz="2800" b="0" i="1"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conditions.</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p:nvPr/>
        </p:nvSpPr>
        <p:spPr>
          <a:xfrm>
            <a:off x="330757" y="126096"/>
            <a:ext cx="8482486"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a:solidFill>
                  <a:schemeClr val="dk1"/>
                </a:solidFill>
                <a:latin typeface="Calibri"/>
                <a:ea typeface="Calibri"/>
                <a:cs typeface="Calibri"/>
                <a:sym typeface="Calibri"/>
              </a:rPr>
              <a:t> </a:t>
            </a:r>
          </a:p>
        </p:txBody>
      </p:sp>
      <p:pic>
        <p:nvPicPr>
          <p:cNvPr id="149" name="Shape 149"/>
          <p:cNvPicPr preferRelativeResize="0"/>
          <p:nvPr/>
        </p:nvPicPr>
        <p:blipFill rotWithShape="1">
          <a:blip r:embed="rId3">
            <a:alphaModFix/>
          </a:blip>
          <a:srcRect/>
          <a:stretch/>
        </p:blipFill>
        <p:spPr>
          <a:xfrm>
            <a:off x="2182039" y="2190908"/>
            <a:ext cx="4902480" cy="4656358"/>
          </a:xfrm>
          <a:prstGeom prst="rect">
            <a:avLst/>
          </a:prstGeom>
          <a:noFill/>
          <a:ln>
            <a:noFill/>
          </a:ln>
        </p:spPr>
      </p:pic>
      <p:sp>
        <p:nvSpPr>
          <p:cNvPr id="150" name="Shape 150"/>
          <p:cNvSpPr txBox="1"/>
          <p:nvPr/>
        </p:nvSpPr>
        <p:spPr>
          <a:xfrm>
            <a:off x="34327" y="-13525"/>
            <a:ext cx="9144000" cy="2246769"/>
          </a:xfrm>
          <a:prstGeom prst="rect">
            <a:avLst/>
          </a:prstGeom>
          <a:noFill/>
          <a:ln>
            <a:noFill/>
          </a:ln>
        </p:spPr>
        <p:txBody>
          <a:bodyPr lIns="91425" tIns="45700" rIns="91425" bIns="45700" anchor="t" anchorCtr="0">
            <a:noAutofit/>
          </a:bodyPr>
          <a:lstStyle/>
          <a:p>
            <a:pPr marL="0" marR="0" lvl="0" indent="0" algn="l" rtl="0">
              <a:spcBef>
                <a:spcPts val="0"/>
              </a:spcBef>
              <a:spcAft>
                <a:spcPts val="120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 Different Hb-O</a:t>
            </a:r>
            <a:r>
              <a:rPr lang="en-US" sz="2400" b="0" i="0" u="none" strike="noStrike" cap="none" baseline="-25000">
                <a:solidFill>
                  <a:schemeClr val="dk1"/>
                </a:solidFill>
                <a:latin typeface="Calibri"/>
                <a:ea typeface="Calibri"/>
                <a:cs typeface="Calibri"/>
                <a:sym typeface="Calibri"/>
              </a:rPr>
              <a:t>2</a:t>
            </a:r>
            <a:r>
              <a:rPr lang="en-US" sz="2400" b="0" i="0" u="none" strike="noStrike" cap="none">
                <a:solidFill>
                  <a:schemeClr val="dk1"/>
                </a:solidFill>
                <a:latin typeface="Calibri"/>
                <a:ea typeface="Calibri"/>
                <a:cs typeface="Calibri"/>
                <a:sym typeface="Calibri"/>
              </a:rPr>
              <a:t> dissociation curves describe hemoglobin molecules with different O</a:t>
            </a:r>
            <a:r>
              <a:rPr lang="en-US" sz="2400" b="0" i="0" u="none" strike="noStrike" cap="none" baseline="-25000">
                <a:solidFill>
                  <a:schemeClr val="dk1"/>
                </a:solidFill>
                <a:latin typeface="Calibri"/>
                <a:ea typeface="Calibri"/>
                <a:cs typeface="Calibri"/>
                <a:sym typeface="Calibri"/>
              </a:rPr>
              <a:t>2</a:t>
            </a:r>
            <a:r>
              <a:rPr lang="en-US" sz="2400" b="0" i="0" u="none" strike="noStrike" cap="none">
                <a:solidFill>
                  <a:schemeClr val="dk1"/>
                </a:solidFill>
                <a:latin typeface="Calibri"/>
                <a:ea typeface="Calibri"/>
                <a:cs typeface="Calibri"/>
                <a:sym typeface="Calibri"/>
              </a:rPr>
              <a:t> affinity.</a:t>
            </a:r>
          </a:p>
          <a:p>
            <a:pPr marL="0" marR="0" lvl="0" indent="0" algn="l" rtl="0">
              <a:spcBef>
                <a:spcPts val="0"/>
              </a:spcBef>
              <a:spcAft>
                <a:spcPts val="120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 Differences in affinity can be due to </a:t>
            </a:r>
            <a:r>
              <a:rPr lang="en-US" sz="2400" b="0" i="1" u="none" strike="noStrike" cap="none">
                <a:solidFill>
                  <a:schemeClr val="dk1"/>
                </a:solidFill>
                <a:latin typeface="Calibri"/>
                <a:ea typeface="Calibri"/>
                <a:cs typeface="Calibri"/>
                <a:sym typeface="Calibri"/>
              </a:rPr>
              <a:t>evolutionary history</a:t>
            </a:r>
            <a:r>
              <a:rPr lang="en-US" sz="2400" b="0" i="0" u="none" strike="noStrike" cap="none">
                <a:solidFill>
                  <a:schemeClr val="dk1"/>
                </a:solidFill>
                <a:latin typeface="Calibri"/>
                <a:ea typeface="Calibri"/>
                <a:cs typeface="Calibri"/>
                <a:sym typeface="Calibri"/>
              </a:rPr>
              <a:t> (natural selection, population history etc.)</a:t>
            </a:r>
          </a:p>
          <a:p>
            <a:pPr marL="0" marR="0" lvl="0" indent="0" algn="l" rtl="0">
              <a:spcBef>
                <a:spcPts val="0"/>
              </a:spcBef>
              <a:spcAft>
                <a:spcPts val="120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 Affinity differences can also be due to </a:t>
            </a:r>
            <a:r>
              <a:rPr lang="en-US" sz="2400" b="0" i="1" u="none" strike="noStrike" cap="none">
                <a:solidFill>
                  <a:schemeClr val="dk1"/>
                </a:solidFill>
                <a:latin typeface="Calibri"/>
                <a:ea typeface="Calibri"/>
                <a:cs typeface="Calibri"/>
                <a:sym typeface="Calibri"/>
              </a:rPr>
              <a:t>environmental conditions.</a:t>
            </a:r>
          </a:p>
        </p:txBody>
      </p:sp>
      <p:grpSp>
        <p:nvGrpSpPr>
          <p:cNvPr id="151" name="Shape 151"/>
          <p:cNvGrpSpPr/>
          <p:nvPr/>
        </p:nvGrpSpPr>
        <p:grpSpPr>
          <a:xfrm>
            <a:off x="4435622" y="4346903"/>
            <a:ext cx="1965842" cy="976220"/>
            <a:chOff x="4435622" y="4346903"/>
            <a:chExt cx="1965842" cy="976220"/>
          </a:xfrm>
        </p:grpSpPr>
        <p:cxnSp>
          <p:nvCxnSpPr>
            <p:cNvPr id="152" name="Shape 152"/>
            <p:cNvCxnSpPr/>
            <p:nvPr/>
          </p:nvCxnSpPr>
          <p:spPr>
            <a:xfrm rot="10800000">
              <a:off x="4435622" y="4346903"/>
              <a:ext cx="751195" cy="304104"/>
            </a:xfrm>
            <a:prstGeom prst="straightConnector1">
              <a:avLst/>
            </a:prstGeom>
            <a:noFill/>
            <a:ln w="25400" cap="flat" cmpd="sng">
              <a:solidFill>
                <a:srgbClr val="FF0000"/>
              </a:solidFill>
              <a:prstDash val="solid"/>
              <a:round/>
              <a:headEnd type="none" w="med" len="med"/>
              <a:tailEnd type="stealth" w="lg" len="lg"/>
            </a:ln>
          </p:spPr>
        </p:cxnSp>
        <p:sp>
          <p:nvSpPr>
            <p:cNvPr id="153" name="Shape 153"/>
            <p:cNvSpPr txBox="1"/>
            <p:nvPr/>
          </p:nvSpPr>
          <p:spPr>
            <a:xfrm>
              <a:off x="4793332" y="4615237"/>
              <a:ext cx="1608133"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a:solidFill>
                    <a:schemeClr val="dk1"/>
                  </a:solidFill>
                  <a:latin typeface="Calibri"/>
                  <a:ea typeface="Calibri"/>
                  <a:cs typeface="Calibri"/>
                  <a:sym typeface="Calibri"/>
                </a:rPr>
                <a:t>Higher </a:t>
              </a:r>
              <a:r>
                <a:rPr lang="en-US" sz="2000" b="0" i="0" u="none" strike="noStrike" cap="none">
                  <a:solidFill>
                    <a:srgbClr val="FF0000"/>
                  </a:solidFill>
                  <a:latin typeface="Calibri"/>
                  <a:ea typeface="Calibri"/>
                  <a:cs typeface="Calibri"/>
                  <a:sym typeface="Calibri"/>
                </a:rPr>
                <a:t>P</a:t>
              </a:r>
              <a:r>
                <a:rPr lang="en-US" sz="2000" b="0" i="0" u="none" strike="noStrike" cap="none" baseline="-25000">
                  <a:solidFill>
                    <a:srgbClr val="FF0000"/>
                  </a:solidFill>
                  <a:latin typeface="Calibri"/>
                  <a:ea typeface="Calibri"/>
                  <a:cs typeface="Calibri"/>
                  <a:sym typeface="Calibri"/>
                </a:rPr>
                <a:t>50</a:t>
              </a:r>
            </a:p>
            <a:p>
              <a:pPr marL="0" marR="0" lvl="0" indent="0" algn="l" rtl="0">
                <a:spcBef>
                  <a:spcPts val="0"/>
                </a:spcBef>
                <a:buSzPct val="25000"/>
                <a:buNone/>
              </a:pPr>
              <a:r>
                <a:rPr lang="en-US" sz="2000" b="0" i="0" u="none" strike="noStrike" cap="none">
                  <a:solidFill>
                    <a:schemeClr val="dk1"/>
                  </a:solidFill>
                  <a:latin typeface="Calibri"/>
                  <a:ea typeface="Calibri"/>
                  <a:cs typeface="Calibri"/>
                  <a:sym typeface="Calibri"/>
                </a:rPr>
                <a:t>Lower affinity</a:t>
              </a:r>
            </a:p>
          </p:txBody>
        </p:sp>
      </p:grpSp>
      <p:grpSp>
        <p:nvGrpSpPr>
          <p:cNvPr id="154" name="Shape 154"/>
          <p:cNvGrpSpPr/>
          <p:nvPr/>
        </p:nvGrpSpPr>
        <p:grpSpPr>
          <a:xfrm>
            <a:off x="-57680" y="2341050"/>
            <a:ext cx="3277084" cy="1880636"/>
            <a:chOff x="-57680" y="2341050"/>
            <a:chExt cx="3277084" cy="1880636"/>
          </a:xfrm>
        </p:grpSpPr>
        <p:cxnSp>
          <p:nvCxnSpPr>
            <p:cNvPr id="155" name="Shape 155"/>
            <p:cNvCxnSpPr/>
            <p:nvPr/>
          </p:nvCxnSpPr>
          <p:spPr>
            <a:xfrm>
              <a:off x="1556044" y="3023158"/>
              <a:ext cx="1663359" cy="1198529"/>
            </a:xfrm>
            <a:prstGeom prst="straightConnector1">
              <a:avLst/>
            </a:prstGeom>
            <a:noFill/>
            <a:ln w="25400" cap="flat" cmpd="sng">
              <a:solidFill>
                <a:srgbClr val="FF0000"/>
              </a:solidFill>
              <a:prstDash val="solid"/>
              <a:round/>
              <a:headEnd type="none" w="med" len="med"/>
              <a:tailEnd type="stealth" w="lg" len="lg"/>
            </a:ln>
          </p:spPr>
        </p:cxnSp>
        <p:sp>
          <p:nvSpPr>
            <p:cNvPr id="156" name="Shape 156"/>
            <p:cNvSpPr txBox="1"/>
            <p:nvPr/>
          </p:nvSpPr>
          <p:spPr>
            <a:xfrm>
              <a:off x="-57680" y="2341050"/>
              <a:ext cx="2666572"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a:solidFill>
                    <a:schemeClr val="dk1"/>
                  </a:solidFill>
                  <a:latin typeface="Calibri"/>
                  <a:ea typeface="Calibri"/>
                  <a:cs typeface="Calibri"/>
                  <a:sym typeface="Calibri"/>
                </a:rPr>
                <a:t>Lower </a:t>
              </a:r>
              <a:r>
                <a:rPr lang="en-US" sz="2000" b="0" i="0" u="none" strike="noStrike" cap="none">
                  <a:solidFill>
                    <a:srgbClr val="FF0000"/>
                  </a:solidFill>
                  <a:latin typeface="Calibri"/>
                  <a:ea typeface="Calibri"/>
                  <a:cs typeface="Calibri"/>
                  <a:sym typeface="Calibri"/>
                </a:rPr>
                <a:t>P</a:t>
              </a:r>
              <a:r>
                <a:rPr lang="en-US" sz="2000" b="0" i="0" u="none" strike="noStrike" cap="none" baseline="-25000">
                  <a:solidFill>
                    <a:srgbClr val="FF0000"/>
                  </a:solidFill>
                  <a:latin typeface="Calibri"/>
                  <a:ea typeface="Calibri"/>
                  <a:cs typeface="Calibri"/>
                  <a:sym typeface="Calibri"/>
                </a:rPr>
                <a:t>50</a:t>
              </a:r>
            </a:p>
            <a:p>
              <a:pPr marL="0" marR="0" lvl="0" indent="0" algn="l" rtl="0">
                <a:spcBef>
                  <a:spcPts val="0"/>
                </a:spcBef>
                <a:buSzPct val="25000"/>
                <a:buNone/>
              </a:pPr>
              <a:r>
                <a:rPr lang="en-US" sz="2000" b="0" i="0" u="none" strike="noStrike" cap="none">
                  <a:solidFill>
                    <a:schemeClr val="dk1"/>
                  </a:solidFill>
                  <a:latin typeface="Calibri"/>
                  <a:ea typeface="Calibri"/>
                  <a:cs typeface="Calibri"/>
                  <a:sym typeface="Calibri"/>
                </a:rPr>
                <a:t>Higher Hb-O</a:t>
              </a:r>
              <a:r>
                <a:rPr lang="en-US" sz="2000" b="0" i="0" u="none" strike="noStrike" cap="none" baseline="-25000">
                  <a:solidFill>
                    <a:schemeClr val="dk1"/>
                  </a:solidFill>
                  <a:latin typeface="Calibri"/>
                  <a:ea typeface="Calibri"/>
                  <a:cs typeface="Calibri"/>
                  <a:sym typeface="Calibri"/>
                </a:rPr>
                <a:t>2</a:t>
              </a:r>
              <a:r>
                <a:rPr lang="en-US" sz="2000" b="0" i="0" u="none" strike="noStrike" cap="none">
                  <a:solidFill>
                    <a:schemeClr val="dk1"/>
                  </a:solidFill>
                  <a:latin typeface="Calibri"/>
                  <a:ea typeface="Calibri"/>
                  <a:cs typeface="Calibri"/>
                  <a:sym typeface="Calibri"/>
                </a:rPr>
                <a:t> affinity</a:t>
              </a:r>
            </a:p>
          </p:txBody>
        </p:sp>
      </p:gr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Shape 162"/>
          <p:cNvPicPr preferRelativeResize="0">
            <a:picLocks noGrp="1"/>
          </p:cNvPicPr>
          <p:nvPr>
            <p:ph type="body" idx="1"/>
          </p:nvPr>
        </p:nvPicPr>
        <p:blipFill rotWithShape="1">
          <a:blip r:embed="rId3">
            <a:alphaModFix/>
          </a:blip>
          <a:srcRect t="-41233" b="-41233"/>
          <a:stretch/>
        </p:blipFill>
        <p:spPr>
          <a:xfrm>
            <a:off x="457200" y="295963"/>
            <a:ext cx="8229600" cy="4525963"/>
          </a:xfrm>
          <a:prstGeom prst="rect">
            <a:avLst/>
          </a:prstGeom>
          <a:noFill/>
          <a:ln>
            <a:noFill/>
          </a:ln>
        </p:spPr>
      </p:pic>
      <p:pic>
        <p:nvPicPr>
          <p:cNvPr id="163" name="Shape 163"/>
          <p:cNvPicPr preferRelativeResize="0"/>
          <p:nvPr/>
        </p:nvPicPr>
        <p:blipFill rotWithShape="1">
          <a:blip r:embed="rId4">
            <a:alphaModFix/>
          </a:blip>
          <a:srcRect/>
          <a:stretch/>
        </p:blipFill>
        <p:spPr>
          <a:xfrm>
            <a:off x="6131407" y="4307432"/>
            <a:ext cx="3012593" cy="2550566"/>
          </a:xfrm>
          <a:prstGeom prst="rect">
            <a:avLst/>
          </a:prstGeom>
          <a:noFill/>
          <a:ln>
            <a:noFill/>
          </a:ln>
        </p:spPr>
      </p:pic>
      <p:sp>
        <p:nvSpPr>
          <p:cNvPr id="164" name="Shape 164"/>
          <p:cNvSpPr txBox="1"/>
          <p:nvPr/>
        </p:nvSpPr>
        <p:spPr>
          <a:xfrm>
            <a:off x="326105" y="446204"/>
            <a:ext cx="3326552"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a:solidFill>
                  <a:schemeClr val="dk1"/>
                </a:solidFill>
                <a:latin typeface="Calibri"/>
                <a:ea typeface="Calibri"/>
                <a:cs typeface="Calibri"/>
                <a:sym typeface="Calibri"/>
              </a:rPr>
              <a:t>TENSE</a:t>
            </a:r>
            <a:r>
              <a:rPr lang="en-US" sz="2800" b="0" i="0" u="none" strike="noStrike" cap="none">
                <a:solidFill>
                  <a:schemeClr val="dk1"/>
                </a:solidFill>
                <a:latin typeface="Calibri"/>
                <a:ea typeface="Calibri"/>
                <a:cs typeface="Calibri"/>
                <a:sym typeface="Calibri"/>
              </a:rPr>
              <a:t> state</a:t>
            </a:r>
          </a:p>
          <a:p>
            <a:pPr marL="0" marR="0" lvl="0" indent="0" algn="l" rtl="0">
              <a:spcBef>
                <a:spcPts val="0"/>
              </a:spcBef>
              <a:buSzPct val="25000"/>
              <a:buNone/>
            </a:pPr>
            <a:r>
              <a:rPr lang="en-US" sz="2800" b="0" i="0" u="none" strike="noStrike" cap="none">
                <a:solidFill>
                  <a:schemeClr val="dk1"/>
                </a:solidFill>
                <a:latin typeface="Calibri"/>
                <a:ea typeface="Calibri"/>
                <a:cs typeface="Calibri"/>
                <a:sym typeface="Calibri"/>
              </a:rPr>
              <a:t>Hb has low O</a:t>
            </a:r>
            <a:r>
              <a:rPr lang="en-US" sz="2800" b="0" i="0" u="none" strike="noStrike" cap="none" baseline="-25000">
                <a:solidFill>
                  <a:schemeClr val="dk1"/>
                </a:solidFill>
                <a:latin typeface="Calibri"/>
                <a:ea typeface="Calibri"/>
                <a:cs typeface="Calibri"/>
                <a:sym typeface="Calibri"/>
              </a:rPr>
              <a:t>2</a:t>
            </a:r>
            <a:r>
              <a:rPr lang="en-US" sz="2800" b="0" i="0" u="none" strike="noStrike" cap="none">
                <a:solidFill>
                  <a:schemeClr val="dk1"/>
                </a:solidFill>
                <a:latin typeface="Calibri"/>
                <a:ea typeface="Calibri"/>
                <a:cs typeface="Calibri"/>
                <a:sym typeface="Calibri"/>
              </a:rPr>
              <a:t> affinity</a:t>
            </a:r>
          </a:p>
        </p:txBody>
      </p:sp>
      <p:sp>
        <p:nvSpPr>
          <p:cNvPr id="165" name="Shape 165"/>
          <p:cNvSpPr txBox="1"/>
          <p:nvPr/>
        </p:nvSpPr>
        <p:spPr>
          <a:xfrm>
            <a:off x="4035098" y="426993"/>
            <a:ext cx="3429144"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a:solidFill>
                  <a:schemeClr val="dk1"/>
                </a:solidFill>
                <a:latin typeface="Calibri"/>
                <a:ea typeface="Calibri"/>
                <a:cs typeface="Calibri"/>
                <a:sym typeface="Calibri"/>
              </a:rPr>
              <a:t>RELAXED</a:t>
            </a:r>
            <a:r>
              <a:rPr lang="en-US" sz="2800" b="0" i="0" u="none" strike="noStrike" cap="none">
                <a:solidFill>
                  <a:schemeClr val="dk1"/>
                </a:solidFill>
                <a:latin typeface="Calibri"/>
                <a:ea typeface="Calibri"/>
                <a:cs typeface="Calibri"/>
                <a:sym typeface="Calibri"/>
              </a:rPr>
              <a:t> state</a:t>
            </a:r>
          </a:p>
          <a:p>
            <a:pPr marL="0" marR="0" lvl="0" indent="0" algn="l" rtl="0">
              <a:spcBef>
                <a:spcPts val="0"/>
              </a:spcBef>
              <a:buSzPct val="25000"/>
              <a:buNone/>
            </a:pPr>
            <a:r>
              <a:rPr lang="en-US" sz="2800" b="0" i="0" u="none" strike="noStrike" cap="none">
                <a:solidFill>
                  <a:schemeClr val="dk1"/>
                </a:solidFill>
                <a:latin typeface="Calibri"/>
                <a:ea typeface="Calibri"/>
                <a:cs typeface="Calibri"/>
                <a:sym typeface="Calibri"/>
              </a:rPr>
              <a:t>Hb has high O</a:t>
            </a:r>
            <a:r>
              <a:rPr lang="en-US" sz="2800" b="0" i="0" u="none" strike="noStrike" cap="none" baseline="-25000">
                <a:solidFill>
                  <a:schemeClr val="dk1"/>
                </a:solidFill>
                <a:latin typeface="Calibri"/>
                <a:ea typeface="Calibri"/>
                <a:cs typeface="Calibri"/>
                <a:sym typeface="Calibri"/>
              </a:rPr>
              <a:t>2</a:t>
            </a:r>
            <a:r>
              <a:rPr lang="en-US" sz="2800" b="0" i="0" u="none" strike="noStrike" cap="none">
                <a:solidFill>
                  <a:schemeClr val="dk1"/>
                </a:solidFill>
                <a:latin typeface="Calibri"/>
                <a:ea typeface="Calibri"/>
                <a:cs typeface="Calibri"/>
                <a:sym typeface="Calibri"/>
              </a:rPr>
              <a:t> affinity</a:t>
            </a:r>
          </a:p>
        </p:txBody>
      </p:sp>
      <p:grpSp>
        <p:nvGrpSpPr>
          <p:cNvPr id="166" name="Shape 166"/>
          <p:cNvGrpSpPr/>
          <p:nvPr/>
        </p:nvGrpSpPr>
        <p:grpSpPr>
          <a:xfrm>
            <a:off x="5784194" y="5652162"/>
            <a:ext cx="1908868" cy="595776"/>
            <a:chOff x="5784194" y="5652162"/>
            <a:chExt cx="1908868" cy="595776"/>
          </a:xfrm>
        </p:grpSpPr>
        <p:sp>
          <p:nvSpPr>
            <p:cNvPr id="167" name="Shape 167"/>
            <p:cNvSpPr txBox="1"/>
            <p:nvPr/>
          </p:nvSpPr>
          <p:spPr>
            <a:xfrm>
              <a:off x="5784194" y="5663162"/>
              <a:ext cx="389850" cy="58477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i="0"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a:t>
              </a:r>
            </a:p>
          </p:txBody>
        </p:sp>
        <p:sp>
          <p:nvSpPr>
            <p:cNvPr id="168" name="Shape 168"/>
            <p:cNvSpPr txBox="1"/>
            <p:nvPr/>
          </p:nvSpPr>
          <p:spPr>
            <a:xfrm>
              <a:off x="7277363" y="5652162"/>
              <a:ext cx="415698" cy="58477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i="0" u="none" strike="noStrike" cap="none">
                  <a:solidFill>
                    <a:schemeClr val="dk1"/>
                  </a:solidFill>
                  <a:latin typeface="Calibri"/>
                  <a:ea typeface="Calibri"/>
                  <a:cs typeface="Calibri"/>
                  <a:sym typeface="Calibri"/>
                </a:rPr>
                <a:t>R</a:t>
              </a:r>
            </a:p>
          </p:txBody>
        </p:sp>
        <p:cxnSp>
          <p:nvCxnSpPr>
            <p:cNvPr id="169" name="Shape 169"/>
            <p:cNvCxnSpPr/>
            <p:nvPr/>
          </p:nvCxnSpPr>
          <p:spPr>
            <a:xfrm>
              <a:off x="6238751" y="5987632"/>
              <a:ext cx="882157" cy="1587"/>
            </a:xfrm>
            <a:prstGeom prst="straightConnector1">
              <a:avLst/>
            </a:prstGeom>
            <a:noFill/>
            <a:ln w="25400" cap="flat" cmpd="sng">
              <a:solidFill>
                <a:schemeClr val="dk1"/>
              </a:solidFill>
              <a:prstDash val="dash"/>
              <a:round/>
              <a:headEnd type="none" w="med" len="med"/>
              <a:tailEnd type="stealth" w="lg" len="lg"/>
            </a:ln>
          </p:spPr>
        </p:cxnSp>
      </p:grpSp>
      <p:sp>
        <p:nvSpPr>
          <p:cNvPr id="170" name="Shape 170"/>
          <p:cNvSpPr txBox="1"/>
          <p:nvPr/>
        </p:nvSpPr>
        <p:spPr>
          <a:xfrm>
            <a:off x="819723" y="4152987"/>
            <a:ext cx="4172937" cy="230832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libri"/>
                <a:ea typeface="Calibri"/>
                <a:cs typeface="Calibri"/>
                <a:sym typeface="Calibri"/>
              </a:rPr>
              <a:t>HB allosteric affectors:</a:t>
            </a:r>
          </a:p>
          <a:p>
            <a:pPr marL="0" marR="0" lvl="0" indent="0" algn="l" rtl="0">
              <a:spcBef>
                <a:spcPts val="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 Cl</a:t>
            </a:r>
            <a:r>
              <a:rPr lang="en-US" sz="2800" b="0" i="0" u="none" strike="noStrike" cap="none" baseline="30000">
                <a:solidFill>
                  <a:schemeClr val="dk1"/>
                </a:solidFill>
                <a:latin typeface="Calibri"/>
                <a:ea typeface="Calibri"/>
                <a:cs typeface="Calibri"/>
                <a:sym typeface="Calibri"/>
              </a:rPr>
              <a:t>-</a:t>
            </a:r>
            <a:r>
              <a:rPr lang="en-US" sz="2800" b="0" i="0" u="none" strike="noStrike" cap="none">
                <a:solidFill>
                  <a:schemeClr val="dk1"/>
                </a:solidFill>
                <a:latin typeface="Calibri"/>
                <a:ea typeface="Calibri"/>
                <a:cs typeface="Calibri"/>
                <a:sym typeface="Calibri"/>
              </a:rPr>
              <a:t> : Chloride ions</a:t>
            </a:r>
          </a:p>
          <a:p>
            <a:pPr marL="0" marR="0" lvl="0" indent="0" algn="l" rtl="0">
              <a:spcBef>
                <a:spcPts val="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 H</a:t>
            </a:r>
            <a:r>
              <a:rPr lang="en-US" sz="2800" b="0" i="0" u="none" strike="noStrike" cap="none" baseline="30000">
                <a:solidFill>
                  <a:schemeClr val="dk1"/>
                </a:solidFill>
                <a:latin typeface="Calibri"/>
                <a:ea typeface="Calibri"/>
                <a:cs typeface="Calibri"/>
                <a:sym typeface="Calibri"/>
              </a:rPr>
              <a:t>+</a:t>
            </a:r>
            <a:r>
              <a:rPr lang="en-US" sz="2800" b="0" i="0" u="none" strike="noStrike" cap="none">
                <a:solidFill>
                  <a:schemeClr val="dk1"/>
                </a:solidFill>
                <a:latin typeface="Calibri"/>
                <a:ea typeface="Calibri"/>
                <a:cs typeface="Calibri"/>
                <a:sym typeface="Calibri"/>
              </a:rPr>
              <a:t> : protons (pH)</a:t>
            </a:r>
          </a:p>
          <a:p>
            <a:pPr marL="0" marR="0" lvl="0" indent="0" algn="l" rtl="0">
              <a:spcBef>
                <a:spcPts val="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 OPH : Organic phosphates </a:t>
            </a:r>
          </a:p>
          <a:p>
            <a:pPr marL="457200" marR="0" lvl="1" indent="0" algn="l" rtl="0">
              <a:spcBef>
                <a:spcPts val="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 vary across species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0" y="-223092"/>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0" i="0" u="none" strike="noStrike" cap="none">
                <a:solidFill>
                  <a:schemeClr val="dk1"/>
                </a:solidFill>
                <a:latin typeface="Calibri"/>
                <a:ea typeface="Calibri"/>
                <a:cs typeface="Calibri"/>
                <a:sym typeface="Calibri"/>
              </a:rPr>
              <a:t>Presence of allosteric affectors impact Hb-O</a:t>
            </a:r>
            <a:r>
              <a:rPr lang="en-US" sz="3200" b="0" i="0" u="none" strike="noStrike" cap="none" baseline="-25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binding</a:t>
            </a:r>
          </a:p>
        </p:txBody>
      </p:sp>
      <p:pic>
        <p:nvPicPr>
          <p:cNvPr id="177" name="Shape 177"/>
          <p:cNvPicPr preferRelativeResize="0">
            <a:picLocks noGrp="1"/>
          </p:cNvPicPr>
          <p:nvPr>
            <p:ph type="body" idx="1"/>
          </p:nvPr>
        </p:nvPicPr>
        <p:blipFill rotWithShape="1">
          <a:blip r:embed="rId3">
            <a:alphaModFix/>
          </a:blip>
          <a:srcRect l="-14676" r="-14675"/>
          <a:stretch/>
        </p:blipFill>
        <p:spPr>
          <a:xfrm>
            <a:off x="251235" y="1885363"/>
            <a:ext cx="8229600" cy="4525963"/>
          </a:xfrm>
          <a:prstGeom prst="rect">
            <a:avLst/>
          </a:prstGeom>
          <a:noFill/>
          <a:ln>
            <a:noFill/>
          </a:ln>
        </p:spPr>
      </p:pic>
      <p:pic>
        <p:nvPicPr>
          <p:cNvPr id="178" name="Shape 178"/>
          <p:cNvPicPr preferRelativeResize="0"/>
          <p:nvPr/>
        </p:nvPicPr>
        <p:blipFill rotWithShape="1">
          <a:blip r:embed="rId4">
            <a:alphaModFix/>
          </a:blip>
          <a:srcRect/>
          <a:stretch/>
        </p:blipFill>
        <p:spPr>
          <a:xfrm>
            <a:off x="0" y="672943"/>
            <a:ext cx="4022544" cy="1212419"/>
          </a:xfrm>
          <a:prstGeom prst="rect">
            <a:avLst/>
          </a:prstGeom>
          <a:noFill/>
          <a:ln>
            <a:noFill/>
          </a:ln>
        </p:spPr>
      </p:pic>
      <p:grpSp>
        <p:nvGrpSpPr>
          <p:cNvPr id="179" name="Shape 179"/>
          <p:cNvGrpSpPr/>
          <p:nvPr/>
        </p:nvGrpSpPr>
        <p:grpSpPr>
          <a:xfrm>
            <a:off x="1252579" y="5679859"/>
            <a:ext cx="3104265" cy="1192764"/>
            <a:chOff x="1252579" y="5679859"/>
            <a:chExt cx="3104265" cy="1192764"/>
          </a:xfrm>
        </p:grpSpPr>
        <p:cxnSp>
          <p:nvCxnSpPr>
            <p:cNvPr id="180" name="Shape 180"/>
            <p:cNvCxnSpPr/>
            <p:nvPr/>
          </p:nvCxnSpPr>
          <p:spPr>
            <a:xfrm rot="-5400000">
              <a:off x="2248482" y="5851932"/>
              <a:ext cx="343221" cy="1587"/>
            </a:xfrm>
            <a:prstGeom prst="straightConnector1">
              <a:avLst/>
            </a:prstGeom>
            <a:noFill/>
            <a:ln w="25400" cap="flat" cmpd="sng">
              <a:solidFill>
                <a:srgbClr val="FF0000"/>
              </a:solidFill>
              <a:prstDash val="solid"/>
              <a:round/>
              <a:headEnd type="none" w="med" len="med"/>
              <a:tailEnd type="stealth" w="lg" len="lg"/>
            </a:ln>
          </p:spPr>
        </p:cxnSp>
        <p:cxnSp>
          <p:nvCxnSpPr>
            <p:cNvPr id="181" name="Shape 181"/>
            <p:cNvCxnSpPr/>
            <p:nvPr/>
          </p:nvCxnSpPr>
          <p:spPr>
            <a:xfrm rot="-5400000">
              <a:off x="2117894" y="6151623"/>
              <a:ext cx="945113" cy="1587"/>
            </a:xfrm>
            <a:prstGeom prst="straightConnector1">
              <a:avLst/>
            </a:prstGeom>
            <a:noFill/>
            <a:ln w="25400" cap="flat" cmpd="sng">
              <a:solidFill>
                <a:srgbClr val="FF0000"/>
              </a:solidFill>
              <a:prstDash val="solid"/>
              <a:round/>
              <a:headEnd type="none" w="med" len="med"/>
              <a:tailEnd type="stealth" w="lg" len="lg"/>
            </a:ln>
          </p:spPr>
        </p:cxnSp>
        <p:cxnSp>
          <p:nvCxnSpPr>
            <p:cNvPr id="182" name="Shape 182"/>
            <p:cNvCxnSpPr/>
            <p:nvPr/>
          </p:nvCxnSpPr>
          <p:spPr>
            <a:xfrm rot="-5400000">
              <a:off x="2979537" y="6045195"/>
              <a:ext cx="732260" cy="1587"/>
            </a:xfrm>
            <a:prstGeom prst="straightConnector1">
              <a:avLst/>
            </a:prstGeom>
            <a:noFill/>
            <a:ln w="25400" cap="flat" cmpd="sng">
              <a:solidFill>
                <a:srgbClr val="FF0000"/>
              </a:solidFill>
              <a:prstDash val="solid"/>
              <a:round/>
              <a:headEnd type="none" w="med" len="med"/>
              <a:tailEnd type="stealth" w="lg" len="lg"/>
            </a:ln>
          </p:spPr>
        </p:cxnSp>
        <p:sp>
          <p:nvSpPr>
            <p:cNvPr id="183" name="Shape 183"/>
            <p:cNvSpPr txBox="1"/>
            <p:nvPr/>
          </p:nvSpPr>
          <p:spPr>
            <a:xfrm>
              <a:off x="1252579" y="5925410"/>
              <a:ext cx="1411964"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a:solidFill>
                    <a:srgbClr val="FF0000"/>
                  </a:solidFill>
                  <a:latin typeface="Calibri"/>
                  <a:ea typeface="Calibri"/>
                  <a:cs typeface="Calibri"/>
                  <a:sym typeface="Calibri"/>
                </a:rPr>
                <a:t>P</a:t>
              </a:r>
              <a:r>
                <a:rPr lang="en-US" sz="2000" b="0" i="0" u="none" strike="noStrike" cap="none" baseline="-25000">
                  <a:solidFill>
                    <a:srgbClr val="FF0000"/>
                  </a:solidFill>
                  <a:latin typeface="Calibri"/>
                  <a:ea typeface="Calibri"/>
                  <a:cs typeface="Calibri"/>
                  <a:sym typeface="Calibri"/>
                </a:rPr>
                <a:t>50</a:t>
              </a:r>
              <a:r>
                <a:rPr lang="en-US" sz="2000" b="0" i="0" u="none" strike="noStrike" cap="none">
                  <a:solidFill>
                    <a:schemeClr val="dk1"/>
                  </a:solidFill>
                  <a:latin typeface="Calibri"/>
                  <a:ea typeface="Calibri"/>
                  <a:cs typeface="Calibri"/>
                  <a:sym typeface="Calibri"/>
                </a:rPr>
                <a:t> stripped</a:t>
              </a:r>
            </a:p>
          </p:txBody>
        </p:sp>
        <p:sp>
          <p:nvSpPr>
            <p:cNvPr id="184" name="Shape 184"/>
            <p:cNvSpPr txBox="1"/>
            <p:nvPr/>
          </p:nvSpPr>
          <p:spPr>
            <a:xfrm>
              <a:off x="1645275" y="6472514"/>
              <a:ext cx="982158"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a:solidFill>
                    <a:srgbClr val="FF0000"/>
                  </a:solidFill>
                  <a:latin typeface="Calibri"/>
                  <a:ea typeface="Calibri"/>
                  <a:cs typeface="Calibri"/>
                  <a:sym typeface="Calibri"/>
                </a:rPr>
                <a:t>P</a:t>
              </a:r>
              <a:r>
                <a:rPr lang="en-US" sz="2000" b="0" i="0" u="none" strike="noStrike" cap="none" baseline="-25000">
                  <a:solidFill>
                    <a:srgbClr val="FF0000"/>
                  </a:solidFill>
                  <a:latin typeface="Calibri"/>
                  <a:ea typeface="Calibri"/>
                  <a:cs typeface="Calibri"/>
                  <a:sym typeface="Calibri"/>
                </a:rPr>
                <a:t>50</a:t>
              </a:r>
              <a:r>
                <a:rPr lang="en-US" sz="2000" b="0" i="0" u="none" strike="noStrike" cap="none">
                  <a:solidFill>
                    <a:schemeClr val="dk1"/>
                  </a:solidFill>
                  <a:latin typeface="Calibri"/>
                  <a:ea typeface="Calibri"/>
                  <a:cs typeface="Calibri"/>
                  <a:sym typeface="Calibri"/>
                </a:rPr>
                <a:t> + Cl</a:t>
              </a:r>
              <a:r>
                <a:rPr lang="en-US" sz="2000" b="0" i="0" u="none" strike="noStrike" cap="none" baseline="30000">
                  <a:solidFill>
                    <a:schemeClr val="dk1"/>
                  </a:solidFill>
                  <a:latin typeface="Calibri"/>
                  <a:ea typeface="Calibri"/>
                  <a:cs typeface="Calibri"/>
                  <a:sym typeface="Calibri"/>
                </a:rPr>
                <a:t>-</a:t>
              </a:r>
            </a:p>
          </p:txBody>
        </p:sp>
        <p:sp>
          <p:nvSpPr>
            <p:cNvPr id="185" name="Shape 185"/>
            <p:cNvSpPr txBox="1"/>
            <p:nvPr/>
          </p:nvSpPr>
          <p:spPr>
            <a:xfrm>
              <a:off x="3160533" y="6343476"/>
              <a:ext cx="1196310"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a:solidFill>
                    <a:srgbClr val="FF0000"/>
                  </a:solidFill>
                  <a:latin typeface="Calibri"/>
                  <a:ea typeface="Calibri"/>
                  <a:cs typeface="Calibri"/>
                  <a:sym typeface="Calibri"/>
                </a:rPr>
                <a:t>P</a:t>
              </a:r>
              <a:r>
                <a:rPr lang="en-US" sz="2000" b="0" i="0" u="none" strike="noStrike" cap="none" baseline="-25000">
                  <a:solidFill>
                    <a:srgbClr val="FF0000"/>
                  </a:solidFill>
                  <a:latin typeface="Calibri"/>
                  <a:ea typeface="Calibri"/>
                  <a:cs typeface="Calibri"/>
                  <a:sym typeface="Calibri"/>
                </a:rPr>
                <a:t>50</a:t>
              </a:r>
              <a:r>
                <a:rPr lang="en-US" sz="2000" b="0" i="0" u="none" strike="noStrike" cap="none">
                  <a:solidFill>
                    <a:schemeClr val="dk1"/>
                  </a:solidFill>
                  <a:latin typeface="Calibri"/>
                  <a:ea typeface="Calibri"/>
                  <a:cs typeface="Calibri"/>
                  <a:sym typeface="Calibri"/>
                </a:rPr>
                <a:t> + OPH</a:t>
              </a:r>
            </a:p>
          </p:txBody>
        </p:sp>
      </p:grpSp>
    </p:spTree>
  </p:cSld>
  <p:clrMapOvr>
    <a:masterClrMapping/>
  </p:clrMapOvr>
  <p:transition xmlns:p14="http://schemas.microsoft.com/office/powerpoint/2010/mai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1831</Words>
  <Application>Microsoft Macintosh PowerPoint</Application>
  <PresentationFormat>On-screen Show (4:3)</PresentationFormat>
  <Paragraphs>155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Presence of allosteric affectors impact Hb-O2 binding</vt:lpstr>
      <vt:lpstr>Today’s challenge:</vt:lpstr>
      <vt:lpstr>Lab today</vt:lpstr>
      <vt:lpstr>PowerPoint Presentation</vt:lpstr>
      <vt:lpstr>PowerPoint Presentation</vt:lpstr>
      <vt:lpstr>PowerPoint Presentation</vt:lpstr>
      <vt:lpstr>List the independent lineages mentioned in Storz (2007) in which hemoglobin modifications have occurred that resulted in a left-shifted oxygen-dissociation curve. </vt:lpstr>
      <vt:lpstr>In addition to living at high elevations, what other environmental conditions may result in genetic adaptation to hypoxia?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Kayce</cp:lastModifiedBy>
  <cp:revision>3</cp:revision>
  <dcterms:modified xsi:type="dcterms:W3CDTF">2016-01-21T19:53:56Z</dcterms:modified>
</cp:coreProperties>
</file>